
<file path=[Content_Types].xml><?xml version="1.0" encoding="utf-8"?>
<Types xmlns="http://schemas.openxmlformats.org/package/2006/content-types">
  <Default Extension="png" ContentType="image/png"/>
  <Default Extension="bmp" ContentType="image/bmp"/>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05" r:id="rId2"/>
    <p:sldId id="353" r:id="rId3"/>
    <p:sldId id="308" r:id="rId4"/>
    <p:sldId id="346" r:id="rId5"/>
    <p:sldId id="352" r:id="rId6"/>
    <p:sldId id="369" r:id="rId7"/>
    <p:sldId id="429" r:id="rId8"/>
    <p:sldId id="428" r:id="rId9"/>
    <p:sldId id="426" r:id="rId10"/>
    <p:sldId id="427" r:id="rId11"/>
    <p:sldId id="373" r:id="rId12"/>
    <p:sldId id="430" r:id="rId13"/>
    <p:sldId id="376" r:id="rId14"/>
    <p:sldId id="432" r:id="rId15"/>
    <p:sldId id="374" r:id="rId16"/>
    <p:sldId id="377" r:id="rId17"/>
    <p:sldId id="378" r:id="rId18"/>
    <p:sldId id="379" r:id="rId19"/>
    <p:sldId id="345" r:id="rId20"/>
    <p:sldId id="380" r:id="rId21"/>
    <p:sldId id="386" r:id="rId22"/>
    <p:sldId id="382" r:id="rId23"/>
    <p:sldId id="347" r:id="rId24"/>
    <p:sldId id="372" r:id="rId25"/>
    <p:sldId id="387" r:id="rId26"/>
    <p:sldId id="348" r:id="rId27"/>
    <p:sldId id="389" r:id="rId28"/>
    <p:sldId id="390" r:id="rId29"/>
    <p:sldId id="349" r:id="rId30"/>
    <p:sldId id="416" r:id="rId31"/>
    <p:sldId id="417" r:id="rId32"/>
    <p:sldId id="419" r:id="rId33"/>
    <p:sldId id="418" r:id="rId34"/>
    <p:sldId id="421" r:id="rId35"/>
    <p:sldId id="403" r:id="rId36"/>
    <p:sldId id="422" r:id="rId37"/>
    <p:sldId id="410" r:id="rId38"/>
    <p:sldId id="425" r:id="rId39"/>
    <p:sldId id="423" r:id="rId40"/>
    <p:sldId id="405" r:id="rId41"/>
    <p:sldId id="406" r:id="rId42"/>
    <p:sldId id="407" r:id="rId43"/>
    <p:sldId id="409" r:id="rId44"/>
    <p:sldId id="350" r:id="rId45"/>
    <p:sldId id="385" r:id="rId46"/>
    <p:sldId id="343" r:id="rId47"/>
    <p:sldId id="408"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CC3300"/>
    <a:srgbClr val="EEF702"/>
    <a:srgbClr val="4FF800"/>
    <a:srgbClr val="FA4A00"/>
    <a:srgbClr val="2A18B2"/>
    <a:srgbClr val="0000FF"/>
    <a:srgbClr val="295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9900" autoAdjust="0"/>
  </p:normalViewPr>
  <p:slideViewPr>
    <p:cSldViewPr>
      <p:cViewPr varScale="1">
        <p:scale>
          <a:sx n="69" d="100"/>
          <a:sy n="69" d="100"/>
        </p:scale>
        <p:origin x="199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5" d="100"/>
          <a:sy n="65" d="100"/>
        </p:scale>
        <p:origin x="2299"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24B317E-2E73-4F45-94F8-BF3A25873E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48243960-EBB4-49D4-B4F8-68CC5ADD24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2E6166-B4A0-40D0-9B59-0609C51BD27E}" type="datetimeFigureOut">
              <a:rPr lang="en-US" smtClean="0"/>
              <a:t>5/9/2018</a:t>
            </a:fld>
            <a:endParaRPr lang="en-US"/>
          </a:p>
        </p:txBody>
      </p:sp>
      <p:sp>
        <p:nvSpPr>
          <p:cNvPr id="4" name="页脚占位符 3">
            <a:extLst>
              <a:ext uri="{FF2B5EF4-FFF2-40B4-BE49-F238E27FC236}">
                <a16:creationId xmlns:a16="http://schemas.microsoft.com/office/drawing/2014/main" id="{C7D7A7AF-8917-4299-BB50-4A38307521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CF622DF5-DEB8-41B6-B913-4800277E6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B352AF-EB2E-4B5E-94F9-D21A26306373}" type="slidenum">
              <a:rPr lang="en-US" smtClean="0"/>
              <a:t>‹#›</a:t>
            </a:fld>
            <a:endParaRPr lang="en-US"/>
          </a:p>
        </p:txBody>
      </p:sp>
    </p:spTree>
    <p:extLst>
      <p:ext uri="{BB962C8B-B14F-4D97-AF65-F5344CB8AC3E}">
        <p14:creationId xmlns:p14="http://schemas.microsoft.com/office/powerpoint/2010/main" val="2273665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AF7240-519D-49D6-969A-09756220CE89}" type="datetimeFigureOut">
              <a:rPr lang="zh-CN" altLang="en-US" smtClean="0"/>
              <a:t>2018/5/9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8EB53-7993-4333-ABDF-BA919E783E81}" type="slidenum">
              <a:rPr lang="zh-CN" altLang="en-US" smtClean="0"/>
              <a:t>‹#›</a:t>
            </a:fld>
            <a:endParaRPr lang="zh-CN" altLang="en-US"/>
          </a:p>
        </p:txBody>
      </p:sp>
    </p:spTree>
    <p:extLst>
      <p:ext uri="{BB962C8B-B14F-4D97-AF65-F5344CB8AC3E}">
        <p14:creationId xmlns:p14="http://schemas.microsoft.com/office/powerpoint/2010/main" val="166079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背景部分主要想说明：绿化相关研究的多学科交叉性质</a:t>
            </a:r>
            <a:endParaRPr lang="en-US" dirty="0"/>
          </a:p>
        </p:txBody>
      </p:sp>
      <p:sp>
        <p:nvSpPr>
          <p:cNvPr id="4" name="灯片编号占位符 3"/>
          <p:cNvSpPr>
            <a:spLocks noGrp="1"/>
          </p:cNvSpPr>
          <p:nvPr>
            <p:ph type="sldNum" sz="quarter" idx="10"/>
          </p:nvPr>
        </p:nvSpPr>
        <p:spPr/>
        <p:txBody>
          <a:bodyPr/>
          <a:lstStyle/>
          <a:p>
            <a:fld id="{8C98EB53-7993-4333-ABDF-BA919E783E81}" type="slidenum">
              <a:rPr lang="zh-CN" altLang="en-US" smtClean="0"/>
              <a:t>8</a:t>
            </a:fld>
            <a:endParaRPr lang="zh-CN" altLang="en-US"/>
          </a:p>
        </p:txBody>
      </p:sp>
    </p:spTree>
    <p:extLst>
      <p:ext uri="{BB962C8B-B14F-4D97-AF65-F5344CB8AC3E}">
        <p14:creationId xmlns:p14="http://schemas.microsoft.com/office/powerpoint/2010/main" val="622379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页脚占位符 4"/>
          <p:cNvSpPr>
            <a:spLocks noGrp="1"/>
          </p:cNvSpPr>
          <p:nvPr userDrawn="1"/>
        </p:nvSpPr>
        <p:spPr>
          <a:xfrm>
            <a:off x="2514600" y="64951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矩形 14"/>
          <p:cNvSpPr/>
          <p:nvPr userDrawn="1"/>
        </p:nvSpPr>
        <p:spPr>
          <a:xfrm>
            <a:off x="0" y="6404921"/>
            <a:ext cx="9144000" cy="4553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矩形 15">
            <a:extLst>
              <a:ext uri="{FF2B5EF4-FFF2-40B4-BE49-F238E27FC236}">
                <a16:creationId xmlns:a16="http://schemas.microsoft.com/office/drawing/2014/main" id="{7F9521AF-A5EB-4107-9604-B6FAED5D2793}"/>
              </a:ext>
            </a:extLst>
          </p:cNvPr>
          <p:cNvSpPr/>
          <p:nvPr userDrawn="1"/>
        </p:nvSpPr>
        <p:spPr>
          <a:xfrm>
            <a:off x="0" y="0"/>
            <a:ext cx="9144000" cy="1317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矩形 12"/>
          <p:cNvSpPr/>
          <p:nvPr userDrawn="1"/>
        </p:nvSpPr>
        <p:spPr>
          <a:xfrm>
            <a:off x="1" y="3661514"/>
            <a:ext cx="9143999" cy="283362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7" name="图片 26">
            <a:extLst>
              <a:ext uri="{FF2B5EF4-FFF2-40B4-BE49-F238E27FC236}">
                <a16:creationId xmlns:a16="http://schemas.microsoft.com/office/drawing/2014/main" id="{7DF80911-E476-42BB-9F57-5E8832CB2A02}"/>
              </a:ext>
            </a:extLst>
          </p:cNvPr>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0" y="126334"/>
            <a:ext cx="9144000" cy="3133724"/>
          </a:xfrm>
          <a:prstGeom prst="rect">
            <a:avLst/>
          </a:prstGeom>
        </p:spPr>
      </p:pic>
      <p:cxnSp>
        <p:nvCxnSpPr>
          <p:cNvPr id="30" name="直接连接符 29">
            <a:extLst>
              <a:ext uri="{FF2B5EF4-FFF2-40B4-BE49-F238E27FC236}">
                <a16:creationId xmlns:a16="http://schemas.microsoft.com/office/drawing/2014/main" id="{8C278E79-3836-4919-A491-053DC17C4942}"/>
              </a:ext>
            </a:extLst>
          </p:cNvPr>
          <p:cNvCxnSpPr>
            <a:cxnSpLocks/>
          </p:cNvCxnSpPr>
          <p:nvPr userDrawn="1"/>
        </p:nvCxnSpPr>
        <p:spPr>
          <a:xfrm flipV="1">
            <a:off x="3347864" y="389989"/>
            <a:ext cx="4464496" cy="645742"/>
          </a:xfrm>
          <a:prstGeom prst="line">
            <a:avLst/>
          </a:prstGeom>
          <a:ln w="28575">
            <a:gradFill>
              <a:gsLst>
                <a:gs pos="5479">
                  <a:schemeClr val="bg1">
                    <a:lumMod val="85000"/>
                  </a:schemeClr>
                </a:gs>
                <a:gs pos="22000">
                  <a:srgbClr val="C00000"/>
                </a:gs>
                <a:gs pos="40000">
                  <a:schemeClr val="accent5">
                    <a:lumMod val="75000"/>
                  </a:schemeClr>
                </a:gs>
                <a:gs pos="83000">
                  <a:srgbClr val="002060"/>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BEA6FDC-470E-42ED-921B-678FCBE94723}"/>
              </a:ext>
            </a:extLst>
          </p:cNvPr>
          <p:cNvSpPr/>
          <p:nvPr userDrawn="1"/>
        </p:nvSpPr>
        <p:spPr>
          <a:xfrm>
            <a:off x="0" y="81350"/>
            <a:ext cx="9144001" cy="33012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图片 21">
            <a:extLst>
              <a:ext uri="{FF2B5EF4-FFF2-40B4-BE49-F238E27FC236}">
                <a16:creationId xmlns:a16="http://schemas.microsoft.com/office/drawing/2014/main" id="{554F3EE6-93AB-4749-9E62-E841A45675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68344" y="81350"/>
            <a:ext cx="1475654" cy="1236358"/>
          </a:xfrm>
          <a:prstGeom prst="rect">
            <a:avLst/>
          </a:prstGeom>
        </p:spPr>
      </p:pic>
      <p:sp>
        <p:nvSpPr>
          <p:cNvPr id="23" name="矩形 22">
            <a:extLst>
              <a:ext uri="{FF2B5EF4-FFF2-40B4-BE49-F238E27FC236}">
                <a16:creationId xmlns:a16="http://schemas.microsoft.com/office/drawing/2014/main" id="{D9CB513D-4D71-4AA7-978B-38A8B90A349D}"/>
              </a:ext>
            </a:extLst>
          </p:cNvPr>
          <p:cNvSpPr/>
          <p:nvPr userDrawn="1"/>
        </p:nvSpPr>
        <p:spPr>
          <a:xfrm>
            <a:off x="-2" y="1820660"/>
            <a:ext cx="9144000" cy="33012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2881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atin typeface="黑体" panose="02010609060101010101" pitchFamily="49" charset="-122"/>
                <a:ea typeface="黑体" panose="02010609060101010101" pitchFamily="49" charset="-122"/>
              </a:defRPr>
            </a:lvl1pPr>
            <a:lvl2pPr>
              <a:defRPr sz="2400">
                <a:latin typeface="黑体" panose="02010609060101010101" pitchFamily="49" charset="-122"/>
                <a:ea typeface="黑体" panose="02010609060101010101" pitchFamily="49" charset="-122"/>
              </a:defRPr>
            </a:lvl2pPr>
            <a:lvl3pPr>
              <a:defRPr sz="2000">
                <a:latin typeface="黑体" panose="02010609060101010101" pitchFamily="49" charset="-122"/>
                <a:ea typeface="黑体" panose="02010609060101010101" pitchFamily="49" charset="-122"/>
              </a:defRPr>
            </a:lvl3pPr>
            <a:lvl4pPr>
              <a:defRPr sz="1800">
                <a:latin typeface="黑体" panose="02010609060101010101" pitchFamily="49" charset="-122"/>
                <a:ea typeface="黑体" panose="02010609060101010101" pitchFamily="49" charset="-122"/>
              </a:defRPr>
            </a:lvl4pPr>
            <a:lvl5pPr>
              <a:defRPr sz="1800">
                <a:latin typeface="黑体" panose="02010609060101010101" pitchFamily="49" charset="-122"/>
                <a:ea typeface="黑体" panose="020106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9A9E908-0933-45C6-86E6-D9DE67FDD0C3}" type="datetime1">
              <a:rPr lang="zh-CN" altLang="en-US" smtClean="0"/>
              <a:t>2018/5/9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B89375-9248-495D-80E3-88AE59A68E52}" type="datetime1">
              <a:rPr lang="zh-CN" altLang="en-US" smtClean="0"/>
              <a:t>2018/5/9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738D9AC-B5E4-4330-BF4F-5F7787B77EB3}" type="datetime1">
              <a:rPr lang="zh-CN" altLang="en-US" smtClean="0"/>
              <a:t>2018/5/9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8DF603-AD99-4F54-B2E3-BD577AAC5D79}" type="datetime1">
              <a:rPr lang="zh-CN" altLang="en-US" smtClean="0"/>
              <a:t>2018/5/9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1598" y="0"/>
            <a:ext cx="1852402" cy="50405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BF3173C-0136-4FFC-B2B4-9C965F219B69}" type="datetime1">
              <a:rPr lang="zh-CN" altLang="en-US" smtClean="0"/>
              <a:t>2018/5/9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0499258-64C7-4DBD-B783-2DD742E88FAF}" type="datetime1">
              <a:rPr lang="zh-CN" altLang="en-US" smtClean="0"/>
              <a:t>2018/5/9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26E765-19CF-4D32-B885-6AC479517FE4}" type="datetime1">
              <a:rPr lang="zh-CN" altLang="en-US" smtClean="0"/>
              <a:t>2018/5/9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152CDED-F14E-4297-83FB-86D0CD63764B}" type="datetime1">
              <a:rPr lang="zh-CN" altLang="en-US" smtClean="0"/>
              <a:t>2018/5/9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矩形 7"/>
          <p:cNvSpPr/>
          <p:nvPr userDrawn="1"/>
        </p:nvSpPr>
        <p:spPr>
          <a:xfrm flipV="1">
            <a:off x="0" y="6445622"/>
            <a:ext cx="9144000" cy="448739"/>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3426512" y="6487428"/>
            <a:ext cx="3086100" cy="365125"/>
          </a:xfrm>
        </p:spPr>
        <p:txBody>
          <a:bodyPr/>
          <a:lstStyle/>
          <a:p>
            <a:endParaRPr lang="en-US"/>
          </a:p>
        </p:txBody>
      </p:sp>
      <p:sp>
        <p:nvSpPr>
          <p:cNvPr id="7" name="Slide Number Placeholder 6"/>
          <p:cNvSpPr>
            <a:spLocks noGrp="1"/>
          </p:cNvSpPr>
          <p:nvPr>
            <p:ph type="sldNum" sz="quarter" idx="12"/>
          </p:nvPr>
        </p:nvSpPr>
        <p:spPr>
          <a:xfrm>
            <a:off x="7086600" y="6487427"/>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8D671B65-C10E-8F4A-8749-824F9A1D4539}" type="slidenum">
              <a:rPr lang="en-US" smtClean="0"/>
              <a:pPr/>
              <a:t>‹#›</a:t>
            </a:fld>
            <a:endParaRPr lang="en-US" dirty="0"/>
          </a:p>
        </p:txBody>
      </p:sp>
      <p:pic>
        <p:nvPicPr>
          <p:cNvPr id="11" name="图片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7899" y="6494719"/>
            <a:ext cx="330510" cy="332012"/>
          </a:xfrm>
          <a:prstGeom prst="rect">
            <a:avLst/>
          </a:prstGeom>
        </p:spPr>
      </p:pic>
      <p:cxnSp>
        <p:nvCxnSpPr>
          <p:cNvPr id="13" name="直接连接符 12"/>
          <p:cNvCxnSpPr>
            <a:cxnSpLocks/>
          </p:cNvCxnSpPr>
          <p:nvPr userDrawn="1"/>
        </p:nvCxnSpPr>
        <p:spPr>
          <a:xfrm>
            <a:off x="0" y="836712"/>
            <a:ext cx="70866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pic>
        <p:nvPicPr>
          <p:cNvPr id="14" name="Picture 2"/>
          <p:cNvPicPr>
            <a:picLocks noChangeAspect="1" noChangeArrowheads="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876256" y="188640"/>
            <a:ext cx="2182469" cy="560127"/>
          </a:xfrm>
          <a:prstGeom prst="rect">
            <a:avLst/>
          </a:prstGeom>
          <a:noFill/>
          <a:ln>
            <a:noFill/>
          </a:ln>
          <a:effectLst/>
          <a:extLst/>
        </p:spPr>
      </p:pic>
    </p:spTree>
    <p:extLst>
      <p:ext uri="{BB962C8B-B14F-4D97-AF65-F5344CB8AC3E}">
        <p14:creationId xmlns:p14="http://schemas.microsoft.com/office/powerpoint/2010/main" val="1237774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 name="页脚占位符 4"/>
          <p:cNvSpPr>
            <a:spLocks noGrp="1"/>
          </p:cNvSpPr>
          <p:nvPr userDrawn="1"/>
        </p:nvSpPr>
        <p:spPr>
          <a:xfrm>
            <a:off x="2514600" y="64951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矩形 14"/>
          <p:cNvSpPr/>
          <p:nvPr userDrawn="1"/>
        </p:nvSpPr>
        <p:spPr>
          <a:xfrm>
            <a:off x="0" y="6404921"/>
            <a:ext cx="9144000" cy="4553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矩形 12"/>
          <p:cNvSpPr/>
          <p:nvPr userDrawn="1"/>
        </p:nvSpPr>
        <p:spPr>
          <a:xfrm>
            <a:off x="1" y="3661514"/>
            <a:ext cx="9143999" cy="2833628"/>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矩形 27">
            <a:extLst>
              <a:ext uri="{FF2B5EF4-FFF2-40B4-BE49-F238E27FC236}">
                <a16:creationId xmlns:a16="http://schemas.microsoft.com/office/drawing/2014/main" id="{501E7176-8DAC-4438-9E99-DF33B351E3E1}"/>
              </a:ext>
            </a:extLst>
          </p:cNvPr>
          <p:cNvSpPr/>
          <p:nvPr userDrawn="1"/>
        </p:nvSpPr>
        <p:spPr>
          <a:xfrm>
            <a:off x="0" y="2673833"/>
            <a:ext cx="9144000" cy="256436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111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页脚占位符 4"/>
          <p:cNvSpPr>
            <a:spLocks noGrp="1"/>
          </p:cNvSpPr>
          <p:nvPr userDrawn="1"/>
        </p:nvSpPr>
        <p:spPr>
          <a:xfrm>
            <a:off x="2514600" y="65671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 name="组合 1">
            <a:extLst>
              <a:ext uri="{FF2B5EF4-FFF2-40B4-BE49-F238E27FC236}">
                <a16:creationId xmlns:a16="http://schemas.microsoft.com/office/drawing/2014/main" id="{32B9782A-A880-43CD-892F-273051633216}"/>
              </a:ext>
            </a:extLst>
          </p:cNvPr>
          <p:cNvGrpSpPr/>
          <p:nvPr userDrawn="1"/>
        </p:nvGrpSpPr>
        <p:grpSpPr>
          <a:xfrm>
            <a:off x="0" y="5949280"/>
            <a:ext cx="9144000" cy="941036"/>
            <a:chOff x="35496" y="5496798"/>
            <a:chExt cx="9144000" cy="941036"/>
          </a:xfrm>
        </p:grpSpPr>
        <p:sp>
          <p:nvSpPr>
            <p:cNvPr id="7" name="矩形 6">
              <a:extLst>
                <a:ext uri="{FF2B5EF4-FFF2-40B4-BE49-F238E27FC236}">
                  <a16:creationId xmlns:a16="http://schemas.microsoft.com/office/drawing/2014/main" id="{12BE8804-C3D4-4276-8750-CB489F555602}"/>
                </a:ext>
              </a:extLst>
            </p:cNvPr>
            <p:cNvSpPr/>
            <p:nvPr userDrawn="1"/>
          </p:nvSpPr>
          <p:spPr>
            <a:xfrm>
              <a:off x="35496" y="5496798"/>
              <a:ext cx="9144000" cy="9410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图片 7">
              <a:extLst>
                <a:ext uri="{FF2B5EF4-FFF2-40B4-BE49-F238E27FC236}">
                  <a16:creationId xmlns:a16="http://schemas.microsoft.com/office/drawing/2014/main" id="{BC09ABCA-7CD7-45D9-9BE0-DEC7AF32FC43}"/>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862536" y="5712822"/>
              <a:ext cx="521648" cy="524019"/>
            </a:xfrm>
            <a:prstGeom prst="rect">
              <a:avLst/>
            </a:prstGeom>
          </p:spPr>
        </p:pic>
        <p:sp>
          <p:nvSpPr>
            <p:cNvPr id="11" name="文本框 10">
              <a:extLst>
                <a:ext uri="{FF2B5EF4-FFF2-40B4-BE49-F238E27FC236}">
                  <a16:creationId xmlns:a16="http://schemas.microsoft.com/office/drawing/2014/main" id="{5653F146-BAEC-4E68-A4DE-02CB17F7A8E9}"/>
                </a:ext>
              </a:extLst>
            </p:cNvPr>
            <p:cNvSpPr txBox="1"/>
            <p:nvPr userDrawn="1"/>
          </p:nvSpPr>
          <p:spPr>
            <a:xfrm>
              <a:off x="3547889" y="5712822"/>
              <a:ext cx="2119214" cy="553998"/>
            </a:xfrm>
            <a:prstGeom prst="rect">
              <a:avLst/>
            </a:prstGeom>
            <a:noFill/>
          </p:spPr>
          <p:txBody>
            <a:bodyPr wrap="square" rtlCol="0">
              <a:spAutoFit/>
            </a:bodyPr>
            <a:lstStyle/>
            <a:p>
              <a:r>
                <a:rPr lang="zh-CN" altLang="en-US" sz="1600" dirty="0">
                  <a:solidFill>
                    <a:schemeClr val="bg1"/>
                  </a:solidFill>
                  <a:latin typeface="方正姚体" panose="02010601030101010101" pitchFamily="2" charset="-122"/>
                  <a:ea typeface="方正姚体" panose="02010601030101010101" pitchFamily="2" charset="-122"/>
                </a:rPr>
                <a:t>机械与能源工程学院</a:t>
              </a:r>
              <a:endParaRPr lang="en-US" sz="1600" dirty="0">
                <a:solidFill>
                  <a:schemeClr val="bg1"/>
                </a:solidFill>
              </a:endParaRPr>
            </a:p>
            <a:p>
              <a:r>
                <a:rPr lang="en-US" altLang="zh-CN" sz="14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4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grpSp>
      <p:pic>
        <p:nvPicPr>
          <p:cNvPr id="24578" name="Picture 2" descr="College of Architecture and Urban Planning Tongji University">
            <a:extLst>
              <a:ext uri="{FF2B5EF4-FFF2-40B4-BE49-F238E27FC236}">
                <a16:creationId xmlns:a16="http://schemas.microsoft.com/office/drawing/2014/main" id="{20BAEB12-592C-467F-9339-52D69800D93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48264" y="6244753"/>
            <a:ext cx="1190303" cy="350089"/>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8591E9C0-3BCD-40B0-B91B-F06AA6BFA495}"/>
              </a:ext>
            </a:extLst>
          </p:cNvPr>
          <p:cNvSpPr/>
          <p:nvPr userDrawn="1"/>
        </p:nvSpPr>
        <p:spPr>
          <a:xfrm>
            <a:off x="0" y="4325952"/>
            <a:ext cx="9144000" cy="256436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068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426512" y="6487428"/>
            <a:ext cx="3086100" cy="365125"/>
          </a:xfrm>
        </p:spPr>
        <p:txBody>
          <a:bodyPr/>
          <a:lstStyle/>
          <a:p>
            <a:endParaRPr lang="en-US"/>
          </a:p>
        </p:txBody>
      </p:sp>
      <p:sp>
        <p:nvSpPr>
          <p:cNvPr id="7" name="Slide Number Placeholder 6"/>
          <p:cNvSpPr>
            <a:spLocks noGrp="1"/>
          </p:cNvSpPr>
          <p:nvPr>
            <p:ph type="sldNum" sz="quarter" idx="12"/>
          </p:nvPr>
        </p:nvSpPr>
        <p:spPr>
          <a:xfrm>
            <a:off x="7086600" y="6487427"/>
            <a:ext cx="2057400" cy="365125"/>
          </a:xfrm>
        </p:spPr>
        <p:txBody>
          <a:bodyPr/>
          <a:lstStyle>
            <a:lvl1pPr>
              <a:defRPr sz="1400">
                <a:solidFill>
                  <a:schemeClr val="tx1"/>
                </a:solidFill>
                <a:latin typeface="Arial" panose="020B0604020202020204" pitchFamily="34" charset="0"/>
                <a:cs typeface="Arial" panose="020B0604020202020204" pitchFamily="34" charset="0"/>
              </a:defRPr>
            </a:lvl1pPr>
          </a:lstStyle>
          <a:p>
            <a:fld id="{8D671B65-C10E-8F4A-8749-824F9A1D4539}" type="slidenum">
              <a:rPr lang="en-US" smtClean="0"/>
              <a:pPr/>
              <a:t>‹#›</a:t>
            </a:fld>
            <a:endParaRPr lang="en-US" dirty="0"/>
          </a:p>
        </p:txBody>
      </p:sp>
      <p:pic>
        <p:nvPicPr>
          <p:cNvPr id="11" name="图片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17899" y="6494719"/>
            <a:ext cx="330510" cy="332012"/>
          </a:xfrm>
          <a:prstGeom prst="rect">
            <a:avLst/>
          </a:prstGeom>
        </p:spPr>
      </p:pic>
      <p:cxnSp>
        <p:nvCxnSpPr>
          <p:cNvPr id="13" name="直接连接符 12"/>
          <p:cNvCxnSpPr>
            <a:cxnSpLocks/>
          </p:cNvCxnSpPr>
          <p:nvPr userDrawn="1"/>
        </p:nvCxnSpPr>
        <p:spPr>
          <a:xfrm>
            <a:off x="0" y="836712"/>
            <a:ext cx="6858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pic>
        <p:nvPicPr>
          <p:cNvPr id="8" name="Picture 2">
            <a:extLst>
              <a:ext uri="{FF2B5EF4-FFF2-40B4-BE49-F238E27FC236}">
                <a16:creationId xmlns:a16="http://schemas.microsoft.com/office/drawing/2014/main" id="{286CDD3B-B25A-4C17-AD3B-73EE59FA2B28}"/>
              </a:ext>
            </a:extLst>
          </p:cNvPr>
          <p:cNvPicPr>
            <a:picLocks noChangeAspect="1" noChangeArrowheads="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647825" y="116632"/>
            <a:ext cx="2388671" cy="613048"/>
          </a:xfrm>
          <a:prstGeom prst="rect">
            <a:avLst/>
          </a:prstGeom>
          <a:noFill/>
          <a:ln>
            <a:noFill/>
          </a:ln>
          <a:effectLst/>
          <a:extLst/>
        </p:spPr>
      </p:pic>
    </p:spTree>
    <p:extLst>
      <p:ext uri="{BB962C8B-B14F-4D97-AF65-F5344CB8AC3E}">
        <p14:creationId xmlns:p14="http://schemas.microsoft.com/office/powerpoint/2010/main" val="3992322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幻灯片1">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F314CEE8-DA5F-4802-8B61-B489578A0679}"/>
              </a:ext>
            </a:extLst>
          </p:cNvPr>
          <p:cNvSpPr/>
          <p:nvPr userDrawn="1"/>
        </p:nvSpPr>
        <p:spPr>
          <a:xfrm>
            <a:off x="0" y="0"/>
            <a:ext cx="9144000" cy="40466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0DA36C7C-44BD-4142-A473-28EC8DCC6098}" type="datetime1">
              <a:rPr lang="en-US" smtClean="0"/>
              <a:t>5/9/2018</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27" name="AutoShape 2" descr="http://img.sj33.cn/uploads/allimg/201401/7-1401291P635.png"/>
          <p:cNvSpPr>
            <a:spLocks noChangeAspect="1" noChangeArrowheads="1"/>
          </p:cNvSpPr>
          <p:nvPr userDrawn="1"/>
        </p:nvSpPr>
        <p:spPr bwMode="auto">
          <a:xfrm>
            <a:off x="4457700" y="3276600"/>
            <a:ext cx="2286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2860" y="5022936"/>
            <a:ext cx="1438275" cy="1000125"/>
          </a:xfrm>
          <a:prstGeom prst="rect">
            <a:avLst/>
          </a:prstGeom>
        </p:spPr>
      </p:pic>
      <p:pic>
        <p:nvPicPr>
          <p:cNvPr id="23" name="图片 22">
            <a:extLst>
              <a:ext uri="{FF2B5EF4-FFF2-40B4-BE49-F238E27FC236}">
                <a16:creationId xmlns:a16="http://schemas.microsoft.com/office/drawing/2014/main" id="{9F08AD55-999D-45B5-884B-82840651BD2D}"/>
              </a:ext>
            </a:extLst>
          </p:cNvPr>
          <p:cNvPicPr>
            <a:picLocks noChangeAspect="1"/>
          </p:cNvPicPr>
          <p:nvPr userDrawn="1"/>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80844"/>
            <a:ext cx="9143998" cy="3133724"/>
          </a:xfrm>
          <a:prstGeom prst="rect">
            <a:avLst/>
          </a:prstGeom>
        </p:spPr>
      </p:pic>
      <p:sp>
        <p:nvSpPr>
          <p:cNvPr id="24" name="矩形 23">
            <a:extLst>
              <a:ext uri="{FF2B5EF4-FFF2-40B4-BE49-F238E27FC236}">
                <a16:creationId xmlns:a16="http://schemas.microsoft.com/office/drawing/2014/main" id="{1AA4952C-DCDF-4129-A316-1F6CC22C2E10}"/>
              </a:ext>
            </a:extLst>
          </p:cNvPr>
          <p:cNvSpPr/>
          <p:nvPr userDrawn="1"/>
        </p:nvSpPr>
        <p:spPr>
          <a:xfrm>
            <a:off x="-3" y="2622034"/>
            <a:ext cx="9144000" cy="2564364"/>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组合 1">
            <a:extLst>
              <a:ext uri="{FF2B5EF4-FFF2-40B4-BE49-F238E27FC236}">
                <a16:creationId xmlns:a16="http://schemas.microsoft.com/office/drawing/2014/main" id="{86A93804-B80D-4E46-8817-D6E4C03BC61C}"/>
              </a:ext>
            </a:extLst>
          </p:cNvPr>
          <p:cNvGrpSpPr/>
          <p:nvPr userDrawn="1"/>
        </p:nvGrpSpPr>
        <p:grpSpPr>
          <a:xfrm>
            <a:off x="0" y="4676782"/>
            <a:ext cx="9144000" cy="1679570"/>
            <a:chOff x="0" y="4676782"/>
            <a:chExt cx="9144000" cy="1679570"/>
          </a:xfrm>
        </p:grpSpPr>
        <p:sp>
          <p:nvSpPr>
            <p:cNvPr id="21" name="矩形 20"/>
            <p:cNvSpPr/>
            <p:nvPr userDrawn="1"/>
          </p:nvSpPr>
          <p:spPr>
            <a:xfrm>
              <a:off x="0" y="4723620"/>
              <a:ext cx="9144000" cy="16327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文本框 19"/>
            <p:cNvSpPr txBox="1"/>
            <p:nvPr userDrawn="1"/>
          </p:nvSpPr>
          <p:spPr>
            <a:xfrm>
              <a:off x="609448" y="5591102"/>
              <a:ext cx="2402166" cy="615553"/>
            </a:xfrm>
            <a:prstGeom prst="rect">
              <a:avLst/>
            </a:prstGeom>
            <a:noFill/>
          </p:spPr>
          <p:txBody>
            <a:bodyPr wrap="square" rtlCol="0">
              <a:spAutoFit/>
            </a:bodyPr>
            <a:lstStyle/>
            <a:p>
              <a:r>
                <a:rPr lang="zh-CN" altLang="en-US" dirty="0">
                  <a:solidFill>
                    <a:schemeClr val="bg1"/>
                  </a:solidFill>
                  <a:latin typeface="方正姚体" panose="02010601030101010101" pitchFamily="2" charset="-122"/>
                  <a:ea typeface="方正姚体" panose="02010601030101010101" pitchFamily="2" charset="-122"/>
                </a:rPr>
                <a:t>机械与能源工程学院</a:t>
              </a:r>
              <a:endParaRPr lang="en-US" dirty="0">
                <a:solidFill>
                  <a:schemeClr val="bg1"/>
                </a:solidFill>
              </a:endParaRPr>
            </a:p>
            <a:p>
              <a:r>
                <a:rPr lang="en-US" altLang="zh-CN" sz="16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6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pic>
          <p:nvPicPr>
            <p:cNvPr id="14" name="图片 13">
              <a:extLst>
                <a:ext uri="{FF2B5EF4-FFF2-40B4-BE49-F238E27FC236}">
                  <a16:creationId xmlns:a16="http://schemas.microsoft.com/office/drawing/2014/main" id="{B7AC74D8-E414-4A70-BC98-3D85963939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71335" y="4723619"/>
              <a:ext cx="1908777" cy="1599245"/>
            </a:xfrm>
            <a:prstGeom prst="rect">
              <a:avLst/>
            </a:prstGeom>
          </p:spPr>
        </p:pic>
        <p:pic>
          <p:nvPicPr>
            <p:cNvPr id="15" name="Picture 2" descr="http://caup.tongji.edu.cn/assets/img/brand.png">
              <a:extLst>
                <a:ext uri="{FF2B5EF4-FFF2-40B4-BE49-F238E27FC236}">
                  <a16:creationId xmlns:a16="http://schemas.microsoft.com/office/drawing/2014/main" id="{2E49A766-0738-4C24-A5B7-5DB96406634A}"/>
                </a:ext>
              </a:extLst>
            </p:cNvPr>
            <p:cNvPicPr>
              <a:picLocks noChangeAspect="1" noChangeArrowheads="1"/>
            </p:cNvPicPr>
            <p:nvPr userDrawn="1"/>
          </p:nvPicPr>
          <p:blipFill rotWithShape="1">
            <a:blip r:embed="rId6">
              <a:biLevel thresh="25000"/>
              <a:extLst>
                <a:ext uri="{28A0092B-C50C-407E-A947-70E740481C1C}">
                  <a14:useLocalDpi xmlns:a14="http://schemas.microsoft.com/office/drawing/2010/main" val="0"/>
                </a:ext>
              </a:extLst>
            </a:blip>
            <a:srcRect l="38815"/>
            <a:stretch/>
          </p:blipFill>
          <p:spPr bwMode="auto">
            <a:xfrm>
              <a:off x="6016303" y="5443329"/>
              <a:ext cx="2993080" cy="7983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caup.tongji.edu.cn/assets/img/brand.png">
              <a:extLst>
                <a:ext uri="{FF2B5EF4-FFF2-40B4-BE49-F238E27FC236}">
                  <a16:creationId xmlns:a16="http://schemas.microsoft.com/office/drawing/2014/main" id="{2B50BEA0-FDF1-4025-B939-C3496FBD2A04}"/>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2600" r="60986"/>
            <a:stretch/>
          </p:blipFill>
          <p:spPr bwMode="auto">
            <a:xfrm>
              <a:off x="7131844" y="4993099"/>
              <a:ext cx="976312" cy="603204"/>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4682B977-1147-400C-BBEA-D7920B9C2400}"/>
                </a:ext>
              </a:extLst>
            </p:cNvPr>
            <p:cNvPicPr>
              <a:picLocks noChangeAspect="1"/>
            </p:cNvPicPr>
            <p:nvPr userDrawn="1"/>
          </p:nvPicPr>
          <p:blipFill>
            <a:blip r:embed="rId7" cstate="print">
              <a:biLevel thresh="25000"/>
              <a:extLst>
                <a:ext uri="{28A0092B-C50C-407E-A947-70E740481C1C}">
                  <a14:useLocalDpi xmlns:a14="http://schemas.microsoft.com/office/drawing/2010/main" val="0"/>
                </a:ext>
              </a:extLst>
            </a:blip>
            <a:stretch>
              <a:fillRect/>
            </a:stretch>
          </p:blipFill>
          <p:spPr>
            <a:xfrm>
              <a:off x="609448" y="4676782"/>
              <a:ext cx="2099446" cy="1165706"/>
            </a:xfrm>
            <a:prstGeom prst="rect">
              <a:avLst/>
            </a:prstGeom>
            <a:noFill/>
          </p:spPr>
        </p:pic>
      </p:grpSp>
      <p:sp>
        <p:nvSpPr>
          <p:cNvPr id="25" name="标题 1"/>
          <p:cNvSpPr>
            <a:spLocks noGrp="1"/>
          </p:cNvSpPr>
          <p:nvPr>
            <p:ph type="ctrTitle" hasCustomPrompt="1"/>
          </p:nvPr>
        </p:nvSpPr>
        <p:spPr>
          <a:xfrm>
            <a:off x="1142997" y="2445312"/>
            <a:ext cx="6858000" cy="1500363"/>
          </a:xfrm>
        </p:spPr>
        <p:txBody>
          <a:bodyPr anchor="b">
            <a:normAutofit/>
          </a:bodyPr>
          <a:lstStyle>
            <a:lvl1pPr algn="ctr">
              <a:defRPr sz="4050" b="0" cap="none" spc="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defRPr>
            </a:lvl1pPr>
          </a:lstStyle>
          <a:p>
            <a:r>
              <a:rPr lang="zh-CN" altLang="en-US" dirty="0"/>
              <a:t>谢谢聆听！</a:t>
            </a:r>
            <a:br>
              <a:rPr lang="en-US" altLang="zh-CN" dirty="0"/>
            </a:br>
            <a:endParaRPr lang="en-US" dirty="0"/>
          </a:p>
        </p:txBody>
      </p:sp>
      <p:sp>
        <p:nvSpPr>
          <p:cNvPr id="26" name="副标题 2"/>
          <p:cNvSpPr>
            <a:spLocks noGrp="1"/>
          </p:cNvSpPr>
          <p:nvPr>
            <p:ph type="subTitle" idx="1" hasCustomPrompt="1"/>
          </p:nvPr>
        </p:nvSpPr>
        <p:spPr>
          <a:xfrm>
            <a:off x="1143000" y="3602038"/>
            <a:ext cx="6858000" cy="854612"/>
          </a:xfrm>
        </p:spPr>
        <p:txBody>
          <a:bodyPr>
            <a:normAutofit/>
          </a:bodyPr>
          <a:lstStyle>
            <a:lvl1pPr marL="0" indent="0" algn="ctr">
              <a:buNone/>
              <a:defRPr lang="en-US" sz="3200" b="1" kern="1200" dirty="0">
                <a:solidFill>
                  <a:schemeClr val="tx1"/>
                </a:solidFill>
                <a:latin typeface="+mn-lt"/>
                <a:ea typeface="黑体" panose="02010609060101010101" pitchFamily="49" charset="-122"/>
                <a:cs typeface="+mj-cs"/>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ltLang="zh-CN" dirty="0"/>
              <a:t>Q &amp; A</a:t>
            </a:r>
            <a:endParaRPr lang="en-US" dirty="0"/>
          </a:p>
        </p:txBody>
      </p:sp>
    </p:spTree>
    <p:extLst>
      <p:ext uri="{BB962C8B-B14F-4D97-AF65-F5344CB8AC3E}">
        <p14:creationId xmlns:p14="http://schemas.microsoft.com/office/powerpoint/2010/main" val="395474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EEB2095-8BF5-488B-87FA-068517527CCB}" type="datetime1">
              <a:rPr lang="zh-CN" altLang="en-US" smtClean="0"/>
              <a:t>2018/5/9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6B735590-D4D4-40C3-A045-F0E3D07FDFCE}" type="datetime1">
              <a:rPr lang="zh-CN" altLang="en-US" smtClean="0"/>
              <a:t>2018/5/9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D245BEC-2AA4-4B8B-9B18-E8ACC2C4C711}" type="datetime1">
              <a:rPr lang="zh-CN" altLang="en-US" smtClean="0"/>
              <a:t>2018/5/9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C473B-3F3B-4189-92CE-937B23D7A59A}" type="datetime1">
              <a:rPr lang="zh-CN" altLang="en-US" smtClean="0"/>
              <a:t>2018/5/9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r>
              <a:rPr lang="en-US" altLang="zh-CN" dirty="0"/>
              <a:t>/35</a:t>
            </a:r>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5" r:id="rId3"/>
    <p:sldLayoutId id="2147483662" r:id="rId4"/>
    <p:sldLayoutId id="2147483664" r:id="rId5"/>
    <p:sldLayoutId id="2147483663"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b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png"/><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1.png"/><Relationship Id="rId7" Type="http://schemas.openxmlformats.org/officeDocument/2006/relationships/image" Target="../media/image39.gi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00.png"/><Relationship Id="rId4" Type="http://schemas.openxmlformats.org/officeDocument/2006/relationships/image" Target="../media/image390.png"/><Relationship Id="rId9" Type="http://schemas.openxmlformats.org/officeDocument/2006/relationships/image" Target="../media/image440.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jpe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7830CD-BECD-4DEB-8725-970F595C3E8D}"/>
              </a:ext>
            </a:extLst>
          </p:cNvPr>
          <p:cNvSpPr txBox="1"/>
          <p:nvPr/>
        </p:nvSpPr>
        <p:spPr>
          <a:xfrm>
            <a:off x="395536" y="3512392"/>
            <a:ext cx="3274021" cy="369332"/>
          </a:xfrm>
          <a:prstGeom prst="rect">
            <a:avLst/>
          </a:prstGeom>
          <a:noFill/>
        </p:spPr>
        <p:txBody>
          <a:bodyPr wrap="square" rtlCol="0">
            <a:spAutoFit/>
          </a:bodyPr>
          <a:lstStyle/>
          <a:p>
            <a:r>
              <a:rPr lang="zh-CN" altLang="en-US" b="1" dirty="0">
                <a:solidFill>
                  <a:srgbClr val="C00000"/>
                </a:solidFill>
                <a:latin typeface="DengXian" panose="02010600030101010101" pitchFamily="2" charset="-122"/>
                <a:ea typeface="DengXian" panose="02010600030101010101" pitchFamily="2" charset="-122"/>
              </a:rPr>
              <a:t>项目申请人：</a:t>
            </a:r>
            <a:r>
              <a:rPr lang="zh-CN" altLang="en-US" b="1" u="sng" dirty="0">
                <a:solidFill>
                  <a:srgbClr val="000000"/>
                </a:solidFill>
                <a:latin typeface="DengXian" panose="02010600030101010101" pitchFamily="2" charset="-122"/>
                <a:ea typeface="DengXian" panose="02010600030101010101" pitchFamily="2" charset="-122"/>
              </a:rPr>
              <a:t>高乃平</a:t>
            </a:r>
            <a:r>
              <a:rPr lang="zh-CN" altLang="en-US" b="1" dirty="0">
                <a:solidFill>
                  <a:srgbClr val="000000"/>
                </a:solidFill>
                <a:latin typeface="DengXian" panose="02010600030101010101" pitchFamily="2" charset="-122"/>
                <a:ea typeface="DengXian" panose="02010600030101010101" pitchFamily="2" charset="-122"/>
              </a:rPr>
              <a:t>，谢俊民</a:t>
            </a:r>
          </a:p>
        </p:txBody>
      </p:sp>
      <p:sp>
        <p:nvSpPr>
          <p:cNvPr id="5" name="矩形: 圆角 4">
            <a:extLst>
              <a:ext uri="{FF2B5EF4-FFF2-40B4-BE49-F238E27FC236}">
                <a16:creationId xmlns:a16="http://schemas.microsoft.com/office/drawing/2014/main" id="{DE933A1C-43FE-4120-9C05-6E6CA2BB2696}"/>
              </a:ext>
            </a:extLst>
          </p:cNvPr>
          <p:cNvSpPr/>
          <p:nvPr/>
        </p:nvSpPr>
        <p:spPr>
          <a:xfrm>
            <a:off x="179512" y="1315375"/>
            <a:ext cx="6801333" cy="408623"/>
          </a:xfrm>
          <a:prstGeom prst="roundRect">
            <a:avLst/>
          </a:prstGeom>
          <a:noFill/>
          <a:ln>
            <a:noFill/>
          </a:ln>
          <a:effectLst>
            <a:glow rad="228600">
              <a:schemeClr val="accent3">
                <a:satMod val="175000"/>
                <a:alpha val="40000"/>
              </a:schemeClr>
            </a:glow>
          </a:effectLst>
        </p:spPr>
        <p:txBody>
          <a:bodyPr wrap="square">
            <a:spAutoFit/>
          </a:bodyPr>
          <a:lstStyle/>
          <a:p>
            <a:r>
              <a:rPr lang="en-US" b="1" dirty="0">
                <a:latin typeface="黑体" panose="02010609060101010101" pitchFamily="49" charset="-122"/>
                <a:ea typeface="黑体" panose="02010609060101010101" pitchFamily="49" charset="-122"/>
                <a:cs typeface="Times New Roman" panose="02020603050405020304" pitchFamily="18" charset="0"/>
              </a:rPr>
              <a:t>2017</a:t>
            </a:r>
            <a:r>
              <a:rPr lang="zh-CN" altLang="en-US" b="1" dirty="0">
                <a:latin typeface="黑体" panose="02010609060101010101" pitchFamily="49" charset="-122"/>
                <a:ea typeface="黑体" panose="02010609060101010101" pitchFamily="49" charset="-122"/>
                <a:cs typeface="Times New Roman" panose="02020603050405020304" pitchFamily="18" charset="0"/>
              </a:rPr>
              <a:t>年度同济大学“中央高校基本科研业务费</a:t>
            </a:r>
            <a:r>
              <a:rPr lang="en-US" b="1" dirty="0">
                <a:latin typeface="黑体" panose="02010609060101010101" pitchFamily="49" charset="-122"/>
                <a:ea typeface="黑体" panose="02010609060101010101" pitchFamily="49" charset="-122"/>
                <a:cs typeface="Times New Roman" panose="02020603050405020304" pitchFamily="18" charset="0"/>
              </a:rPr>
              <a:t>-</a:t>
            </a:r>
            <a:r>
              <a:rPr lang="zh-CN" altLang="en-US" b="1" dirty="0">
                <a:latin typeface="黑体" panose="02010609060101010101" pitchFamily="49" charset="-122"/>
                <a:ea typeface="黑体" panose="02010609060101010101" pitchFamily="49" charset="-122"/>
                <a:cs typeface="Times New Roman" panose="02020603050405020304" pitchFamily="18" charset="0"/>
              </a:rPr>
              <a:t>学科交叉类项目”</a:t>
            </a:r>
            <a:endParaRPr lang="en-US" altLang="zh-CN"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2" name="标题 1">
            <a:extLst>
              <a:ext uri="{FF2B5EF4-FFF2-40B4-BE49-F238E27FC236}">
                <a16:creationId xmlns:a16="http://schemas.microsoft.com/office/drawing/2014/main" id="{97584548-BE39-4F23-A4EB-AC6675D2887D}"/>
              </a:ext>
            </a:extLst>
          </p:cNvPr>
          <p:cNvSpPr txBox="1">
            <a:spLocks noChangeArrowheads="1"/>
          </p:cNvSpPr>
          <p:nvPr/>
        </p:nvSpPr>
        <p:spPr>
          <a:xfrm>
            <a:off x="0" y="1907144"/>
            <a:ext cx="9144000" cy="1368152"/>
          </a:xfrm>
          <a:prstGeom prst="rect">
            <a:avLst/>
          </a:prstGeom>
          <a:no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zh-CN" altLang="en-US" sz="4000" b="1" dirty="0">
                <a:solidFill>
                  <a:srgbClr val="2A18B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面向城市绿地规划的高密度城市空间微环境研究</a:t>
            </a:r>
            <a:endParaRPr lang="zh-CN" altLang="en-US" sz="4000" b="1" dirty="0">
              <a:solidFill>
                <a:srgbClr val="2A18B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pic>
        <p:nvPicPr>
          <p:cNvPr id="12" name="Picture 2">
            <a:extLst>
              <a:ext uri="{FF2B5EF4-FFF2-40B4-BE49-F238E27FC236}">
                <a16:creationId xmlns:a16="http://schemas.microsoft.com/office/drawing/2014/main" id="{6C0B838A-44E1-4BE7-B103-82323BA8CFA7}"/>
              </a:ext>
            </a:extLst>
          </p:cNvPr>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0982" y="345082"/>
            <a:ext cx="2388671" cy="613048"/>
          </a:xfrm>
          <a:prstGeom prst="rect">
            <a:avLst/>
          </a:prstGeom>
          <a:noFill/>
          <a:ln>
            <a:noFill/>
          </a:ln>
          <a:effectLst/>
          <a:extLst/>
        </p:spPr>
      </p:pic>
      <p:grpSp>
        <p:nvGrpSpPr>
          <p:cNvPr id="8" name="组合 7">
            <a:extLst>
              <a:ext uri="{FF2B5EF4-FFF2-40B4-BE49-F238E27FC236}">
                <a16:creationId xmlns:a16="http://schemas.microsoft.com/office/drawing/2014/main" id="{36B06404-FA62-4606-A64E-644B4159B119}"/>
              </a:ext>
            </a:extLst>
          </p:cNvPr>
          <p:cNvGrpSpPr/>
          <p:nvPr/>
        </p:nvGrpSpPr>
        <p:grpSpPr>
          <a:xfrm>
            <a:off x="395536" y="5557203"/>
            <a:ext cx="8008728" cy="651757"/>
            <a:chOff x="297839" y="5244838"/>
            <a:chExt cx="8008728" cy="651757"/>
          </a:xfrm>
        </p:grpSpPr>
        <p:grpSp>
          <p:nvGrpSpPr>
            <p:cNvPr id="6" name="组合 5">
              <a:extLst>
                <a:ext uri="{FF2B5EF4-FFF2-40B4-BE49-F238E27FC236}">
                  <a16:creationId xmlns:a16="http://schemas.microsoft.com/office/drawing/2014/main" id="{8A9E887F-44E5-43DD-83AE-8B05519F4113}"/>
                </a:ext>
              </a:extLst>
            </p:cNvPr>
            <p:cNvGrpSpPr/>
            <p:nvPr/>
          </p:nvGrpSpPr>
          <p:grpSpPr>
            <a:xfrm>
              <a:off x="2123728" y="5244838"/>
              <a:ext cx="6182839" cy="651757"/>
              <a:chOff x="1646509" y="4938197"/>
              <a:chExt cx="6182839" cy="651757"/>
            </a:xfrm>
          </p:grpSpPr>
          <p:sp>
            <p:nvSpPr>
              <p:cNvPr id="13" name="文本框 26">
                <a:extLst>
                  <a:ext uri="{FF2B5EF4-FFF2-40B4-BE49-F238E27FC236}">
                    <a16:creationId xmlns:a16="http://schemas.microsoft.com/office/drawing/2014/main" id="{1EDB0FC3-6381-4060-83FF-CCF62AE74238}"/>
                  </a:ext>
                </a:extLst>
              </p:cNvPr>
              <p:cNvSpPr txBox="1"/>
              <p:nvPr userDrawn="1"/>
            </p:nvSpPr>
            <p:spPr>
              <a:xfrm>
                <a:off x="2243608" y="4986750"/>
                <a:ext cx="2573719"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0" dirty="0">
                    <a:solidFill>
                      <a:srgbClr val="295A95"/>
                    </a:solidFill>
                    <a:effectLst/>
                    <a:latin typeface="方正姚体" panose="02010601030101010101" pitchFamily="2" charset="-122"/>
                    <a:ea typeface="方正姚体" panose="02010601030101010101" pitchFamily="2" charset="-122"/>
                  </a:rPr>
                  <a:t>机械与能源工程学院</a:t>
                </a:r>
                <a:endParaRPr lang="en-US" sz="1600" b="0" dirty="0">
                  <a:solidFill>
                    <a:srgbClr val="295A95"/>
                  </a:solidFill>
                  <a:effectLst/>
                </a:endParaRPr>
              </a:p>
              <a:p>
                <a:r>
                  <a:rPr lang="en-US" altLang="zh-CN" sz="1400" b="0" dirty="0">
                    <a:solidFill>
                      <a:srgbClr val="295A95"/>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400" b="0" dirty="0">
                  <a:solidFill>
                    <a:srgbClr val="295A95"/>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15" name="图片 14">
                <a:extLst>
                  <a:ext uri="{FF2B5EF4-FFF2-40B4-BE49-F238E27FC236}">
                    <a16:creationId xmlns:a16="http://schemas.microsoft.com/office/drawing/2014/main" id="{418BF98C-3F99-4C96-A5DD-451B5A0D444A}"/>
                  </a:ext>
                </a:extLst>
              </p:cNvPr>
              <p:cNvPicPr>
                <a:picLocks noChangeAspect="1"/>
              </p:cNvPicPr>
              <p:nvPr userDrawn="1"/>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646509" y="4938197"/>
                <a:ext cx="651757" cy="651757"/>
              </a:xfrm>
              <a:prstGeom prst="rect">
                <a:avLst/>
              </a:prstGeom>
            </p:spPr>
          </p:pic>
          <p:pic>
            <p:nvPicPr>
              <p:cNvPr id="16" name="Picture 2" descr="http://caup.tongji.edu.cn/assets/img/brand.png">
                <a:extLst>
                  <a:ext uri="{FF2B5EF4-FFF2-40B4-BE49-F238E27FC236}">
                    <a16:creationId xmlns:a16="http://schemas.microsoft.com/office/drawing/2014/main" id="{DE706942-A0FE-4D38-B126-BADD8B3A7F98}"/>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12600"/>
              <a:stretch/>
            </p:blipFill>
            <p:spPr bwMode="auto">
              <a:xfrm>
                <a:off x="4598837" y="4961831"/>
                <a:ext cx="3230511" cy="60320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2">
              <a:extLst>
                <a:ext uri="{FF2B5EF4-FFF2-40B4-BE49-F238E27FC236}">
                  <a16:creationId xmlns:a16="http://schemas.microsoft.com/office/drawing/2014/main" id="{4E534448-23BF-4072-993C-482F72233D75}"/>
                </a:ext>
              </a:extLst>
            </p:cNvPr>
            <p:cNvSpPr txBox="1"/>
            <p:nvPr/>
          </p:nvSpPr>
          <p:spPr>
            <a:xfrm>
              <a:off x="297839" y="5392225"/>
              <a:ext cx="2211814" cy="369332"/>
            </a:xfrm>
            <a:prstGeom prst="rect">
              <a:avLst/>
            </a:prstGeom>
            <a:noFill/>
          </p:spPr>
          <p:txBody>
            <a:bodyPr wrap="square" rtlCol="0">
              <a:spAutoFit/>
            </a:bodyPr>
            <a:lstStyle/>
            <a:p>
              <a:r>
                <a:rPr lang="zh-CN" altLang="en-US" b="1" dirty="0">
                  <a:solidFill>
                    <a:srgbClr val="C00000"/>
                  </a:solidFill>
                  <a:latin typeface="DengXian" panose="02010600030101010101" pitchFamily="2" charset="-122"/>
                  <a:ea typeface="DengXian" panose="02010600030101010101" pitchFamily="2" charset="-122"/>
                </a:rPr>
                <a:t>学科所属单位：</a:t>
              </a:r>
            </a:p>
          </p:txBody>
        </p:sp>
      </p:grpSp>
      <p:sp>
        <p:nvSpPr>
          <p:cNvPr id="7" name="矩形 6">
            <a:extLst>
              <a:ext uri="{FF2B5EF4-FFF2-40B4-BE49-F238E27FC236}">
                <a16:creationId xmlns:a16="http://schemas.microsoft.com/office/drawing/2014/main" id="{A36281C5-BA27-4F8B-8C3F-07323224A907}"/>
              </a:ext>
            </a:extLst>
          </p:cNvPr>
          <p:cNvSpPr/>
          <p:nvPr/>
        </p:nvSpPr>
        <p:spPr>
          <a:xfrm>
            <a:off x="395536" y="4950775"/>
            <a:ext cx="5557932" cy="369332"/>
          </a:xfrm>
          <a:prstGeom prst="rect">
            <a:avLst/>
          </a:prstGeom>
        </p:spPr>
        <p:txBody>
          <a:bodyPr wrap="none">
            <a:spAutoFit/>
          </a:bodyPr>
          <a:lstStyle/>
          <a:p>
            <a:r>
              <a:rPr lang="zh-CN" altLang="en-US" b="1" dirty="0">
                <a:solidFill>
                  <a:srgbClr val="C00000"/>
                </a:solidFill>
                <a:latin typeface="DengXian" panose="02010600030101010101" pitchFamily="2" charset="-122"/>
                <a:ea typeface="DengXian" panose="02010600030101010101" pitchFamily="2" charset="-122"/>
              </a:rPr>
              <a:t>一级学科交叉：</a:t>
            </a:r>
            <a:r>
              <a:rPr lang="zh-CN" altLang="en-US" b="1" dirty="0">
                <a:solidFill>
                  <a:srgbClr val="000000"/>
                </a:solidFill>
                <a:latin typeface="DengXian" panose="02010600030101010101" pitchFamily="2" charset="-122"/>
                <a:ea typeface="DengXian" panose="02010600030101010101" pitchFamily="2" charset="-122"/>
              </a:rPr>
              <a:t>动力工程及工程热物理，城乡规划学 </a:t>
            </a:r>
            <a:endParaRPr lang="en-US" b="1" dirty="0">
              <a:solidFill>
                <a:srgbClr val="000000"/>
              </a:solidFill>
              <a:latin typeface="DengXian" panose="02010600030101010101" pitchFamily="2" charset="-122"/>
              <a:ea typeface="DengXian" panose="02010600030101010101" pitchFamily="2" charset="-122"/>
            </a:endParaRPr>
          </a:p>
        </p:txBody>
      </p:sp>
      <p:sp>
        <p:nvSpPr>
          <p:cNvPr id="19" name="TextBox 2">
            <a:extLst>
              <a:ext uri="{FF2B5EF4-FFF2-40B4-BE49-F238E27FC236}">
                <a16:creationId xmlns:a16="http://schemas.microsoft.com/office/drawing/2014/main" id="{1DFF39BF-41DA-49C8-99B8-ACA8A3B1377B}"/>
              </a:ext>
            </a:extLst>
          </p:cNvPr>
          <p:cNvSpPr txBox="1"/>
          <p:nvPr/>
        </p:nvSpPr>
        <p:spPr>
          <a:xfrm>
            <a:off x="395536" y="4209136"/>
            <a:ext cx="4333437" cy="369332"/>
          </a:xfrm>
          <a:prstGeom prst="rect">
            <a:avLst/>
          </a:prstGeom>
          <a:noFill/>
        </p:spPr>
        <p:txBody>
          <a:bodyPr wrap="square" rtlCol="0">
            <a:spAutoFit/>
          </a:bodyPr>
          <a:lstStyle/>
          <a:p>
            <a:r>
              <a:rPr lang="zh-CN" altLang="en-US" b="1" dirty="0">
                <a:solidFill>
                  <a:srgbClr val="C00000"/>
                </a:solidFill>
                <a:latin typeface="DengXian" panose="02010600030101010101" pitchFamily="2" charset="-122"/>
                <a:ea typeface="DengXian" panose="02010600030101010101" pitchFamily="2" charset="-122"/>
              </a:rPr>
              <a:t>项目类别：</a:t>
            </a:r>
            <a:r>
              <a:rPr lang="zh-CN" altLang="en-US" b="1" dirty="0">
                <a:solidFill>
                  <a:srgbClr val="000000"/>
                </a:solidFill>
                <a:latin typeface="DengXian" panose="02010600030101010101" pitchFamily="2" charset="-122"/>
                <a:ea typeface="DengXian" panose="02010600030101010101" pitchFamily="2" charset="-122"/>
              </a:rPr>
              <a:t>应用基础研究 </a:t>
            </a:r>
            <a:r>
              <a:rPr lang="en-US" altLang="zh-CN" b="1" dirty="0">
                <a:solidFill>
                  <a:srgbClr val="000000"/>
                </a:solidFill>
                <a:latin typeface="DengXian" panose="02010600030101010101" pitchFamily="2" charset="-122"/>
                <a:ea typeface="DengXian" panose="02010600030101010101" pitchFamily="2" charset="-122"/>
              </a:rPr>
              <a:t>(</a:t>
            </a:r>
            <a:r>
              <a:rPr lang="zh-CN" altLang="en-US" b="1" dirty="0">
                <a:solidFill>
                  <a:srgbClr val="000000"/>
                </a:solidFill>
                <a:latin typeface="DengXian" panose="02010600030101010101" pitchFamily="2" charset="-122"/>
                <a:ea typeface="DengXian" panose="02010600030101010101" pitchFamily="2" charset="-122"/>
              </a:rPr>
              <a:t>重点类</a:t>
            </a:r>
            <a:r>
              <a:rPr lang="en-US" altLang="zh-CN" b="1" dirty="0">
                <a:solidFill>
                  <a:srgbClr val="000000"/>
                </a:solidFill>
                <a:latin typeface="DengXian" panose="02010600030101010101" pitchFamily="2" charset="-122"/>
                <a:ea typeface="DengXian" panose="02010600030101010101" pitchFamily="2" charset="-122"/>
              </a:rPr>
              <a:t>)</a:t>
            </a:r>
            <a:endParaRPr lang="en-US" b="1" dirty="0">
              <a:solidFill>
                <a:srgbClr val="000000"/>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236362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895C70-EAE3-4239-9E6A-78FB3C225926}"/>
              </a:ext>
            </a:extLst>
          </p:cNvPr>
          <p:cNvSpPr>
            <a:spLocks noGrp="1"/>
          </p:cNvSpPr>
          <p:nvPr>
            <p:ph type="sldNum" sz="quarter" idx="12"/>
          </p:nvPr>
        </p:nvSpPr>
        <p:spPr/>
        <p:txBody>
          <a:bodyPr/>
          <a:lstStyle/>
          <a:p>
            <a:fld id="{8D671B65-C10E-8F4A-8749-824F9A1D4539}" type="slidenum">
              <a:rPr lang="en-US" smtClean="0"/>
              <a:pPr/>
              <a:t>10</a:t>
            </a:fld>
            <a:endParaRPr lang="en-US" dirty="0"/>
          </a:p>
        </p:txBody>
      </p:sp>
      <p:sp>
        <p:nvSpPr>
          <p:cNvPr id="5" name="矩形 4">
            <a:extLst>
              <a:ext uri="{FF2B5EF4-FFF2-40B4-BE49-F238E27FC236}">
                <a16:creationId xmlns:a16="http://schemas.microsoft.com/office/drawing/2014/main" id="{0517A1A5-AF5A-4E06-B7EA-F141D742D8AC}"/>
              </a:ext>
            </a:extLst>
          </p:cNvPr>
          <p:cNvSpPr/>
          <p:nvPr/>
        </p:nvSpPr>
        <p:spPr>
          <a:xfrm>
            <a:off x="3946446" y="6512152"/>
            <a:ext cx="4724755" cy="307777"/>
          </a:xfrm>
          <a:prstGeom prst="rect">
            <a:avLst/>
          </a:prstGeom>
        </p:spPr>
        <p:txBody>
          <a:bodyPr wrap="none">
            <a:spAutoFit/>
          </a:bodyPr>
          <a:lstStyle/>
          <a:p>
            <a:r>
              <a:rPr lang="da-DK" sz="1400" dirty="0">
                <a:latin typeface="Segoe UI" panose="020B0502040204020203" pitchFamily="34" charset="0"/>
              </a:rPr>
              <a:t>Livesley, S. J., et al. (2016)</a:t>
            </a:r>
            <a:r>
              <a:rPr lang="zh-CN" altLang="en-US" sz="1400" dirty="0">
                <a:latin typeface="Segoe UI" panose="020B0502040204020203" pitchFamily="34" charset="0"/>
              </a:rPr>
              <a:t>；</a:t>
            </a:r>
            <a:r>
              <a:rPr lang="en-US" sz="1400" dirty="0">
                <a:latin typeface="Segoe UI" panose="020B0502040204020203" pitchFamily="34" charset="0"/>
              </a:rPr>
              <a:t> F.J. Escobedo,</a:t>
            </a:r>
            <a:r>
              <a:rPr lang="zh-CN" altLang="en-US" sz="1400" dirty="0">
                <a:latin typeface="Segoe UI" panose="020B0502040204020203" pitchFamily="34" charset="0"/>
              </a:rPr>
              <a:t> </a:t>
            </a:r>
            <a:r>
              <a:rPr lang="en-US" altLang="zh-CN" sz="1400" dirty="0">
                <a:latin typeface="Segoe UI" panose="020B0502040204020203" pitchFamily="34" charset="0"/>
              </a:rPr>
              <a:t>F.J., et al (2008)</a:t>
            </a:r>
            <a:endParaRPr lang="en-US" sz="1400" dirty="0">
              <a:latin typeface="Segoe UI" panose="020B0502040204020203" pitchFamily="34" charset="0"/>
            </a:endParaRPr>
          </a:p>
        </p:txBody>
      </p:sp>
      <p:sp>
        <p:nvSpPr>
          <p:cNvPr id="14" name="标题 1">
            <a:extLst>
              <a:ext uri="{FF2B5EF4-FFF2-40B4-BE49-F238E27FC236}">
                <a16:creationId xmlns:a16="http://schemas.microsoft.com/office/drawing/2014/main" id="{0858B291-FDA1-4FBF-B626-328F5F40E8B5}"/>
              </a:ext>
            </a:extLst>
          </p:cNvPr>
          <p:cNvSpPr txBox="1">
            <a:spLocks/>
          </p:cNvSpPr>
          <p:nvPr/>
        </p:nvSpPr>
        <p:spPr>
          <a:xfrm>
            <a:off x="498253" y="817139"/>
            <a:ext cx="3089055" cy="658796"/>
          </a:xfrm>
          <a:prstGeom prst="rect">
            <a:avLst/>
          </a:prstGeom>
        </p:spPr>
        <p:txBody>
          <a:bodyPr vert="horz" lIns="91440" tIns="45720" rIns="91440" bIns="45720" rtlCol="0" anchor="ctr">
            <a:normAutofit/>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dirty="0"/>
              <a:t>城市绿化的生态功能</a:t>
            </a:r>
          </a:p>
        </p:txBody>
      </p:sp>
      <p:sp>
        <p:nvSpPr>
          <p:cNvPr id="15" name="矩形 14">
            <a:extLst>
              <a:ext uri="{FF2B5EF4-FFF2-40B4-BE49-F238E27FC236}">
                <a16:creationId xmlns:a16="http://schemas.microsoft.com/office/drawing/2014/main" id="{0420D5B3-4949-4448-9DF2-718F7832D44D}"/>
              </a:ext>
            </a:extLst>
          </p:cNvPr>
          <p:cNvSpPr/>
          <p:nvPr/>
        </p:nvSpPr>
        <p:spPr>
          <a:xfrm>
            <a:off x="251520" y="116632"/>
            <a:ext cx="5054589"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绿化的生态系统服务</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23" name="组合 22">
            <a:extLst>
              <a:ext uri="{FF2B5EF4-FFF2-40B4-BE49-F238E27FC236}">
                <a16:creationId xmlns:a16="http://schemas.microsoft.com/office/drawing/2014/main" id="{97C61D96-A34D-4A3A-8F2F-4C8477D48F03}"/>
              </a:ext>
            </a:extLst>
          </p:cNvPr>
          <p:cNvGrpSpPr/>
          <p:nvPr/>
        </p:nvGrpSpPr>
        <p:grpSpPr>
          <a:xfrm>
            <a:off x="6492751" y="1190865"/>
            <a:ext cx="2216634" cy="4802401"/>
            <a:chOff x="6717598" y="1222337"/>
            <a:chExt cx="2216634" cy="4802401"/>
          </a:xfrm>
        </p:grpSpPr>
        <p:sp>
          <p:nvSpPr>
            <p:cNvPr id="12" name="矩形 11">
              <a:extLst>
                <a:ext uri="{FF2B5EF4-FFF2-40B4-BE49-F238E27FC236}">
                  <a16:creationId xmlns:a16="http://schemas.microsoft.com/office/drawing/2014/main" id="{C0E6E461-3B45-4CE7-A73F-DE82AC54EDE3}"/>
                </a:ext>
              </a:extLst>
            </p:cNvPr>
            <p:cNvSpPr/>
            <p:nvPr/>
          </p:nvSpPr>
          <p:spPr>
            <a:xfrm>
              <a:off x="7533959" y="1807789"/>
              <a:ext cx="1303411" cy="338554"/>
            </a:xfrm>
            <a:prstGeom prst="rect">
              <a:avLst/>
            </a:prstGeom>
          </p:spPr>
          <p:txBody>
            <a:bodyPr wrap="square">
              <a:spAutoFit/>
            </a:bodyPr>
            <a:lstStyle/>
            <a:p>
              <a:r>
                <a:rPr lang="zh-CN" altLang="en-US" sz="1600" b="1" dirty="0">
                  <a:solidFill>
                    <a:srgbClr val="1222F6"/>
                  </a:solidFill>
                </a:rPr>
                <a:t>建筑节能</a:t>
              </a:r>
              <a:endParaRPr lang="en-US" sz="1600" b="1" dirty="0">
                <a:solidFill>
                  <a:srgbClr val="1222F6"/>
                </a:solidFill>
              </a:endParaRPr>
            </a:p>
          </p:txBody>
        </p:sp>
        <p:pic>
          <p:nvPicPr>
            <p:cNvPr id="17" name="图片 16">
              <a:extLst>
                <a:ext uri="{FF2B5EF4-FFF2-40B4-BE49-F238E27FC236}">
                  <a16:creationId xmlns:a16="http://schemas.microsoft.com/office/drawing/2014/main" id="{93301D8F-E9BE-4241-9A6D-1CF2E17CEF11}"/>
                </a:ext>
              </a:extLst>
            </p:cNvPr>
            <p:cNvPicPr>
              <a:picLocks noChangeAspect="1"/>
            </p:cNvPicPr>
            <p:nvPr/>
          </p:nvPicPr>
          <p:blipFill>
            <a:blip r:embed="rId2"/>
            <a:stretch>
              <a:fillRect/>
            </a:stretch>
          </p:blipFill>
          <p:spPr>
            <a:xfrm>
              <a:off x="6717598" y="1222337"/>
              <a:ext cx="2178450" cy="4802401"/>
            </a:xfrm>
            <a:prstGeom prst="rect">
              <a:avLst/>
            </a:prstGeom>
          </p:spPr>
        </p:pic>
        <p:sp>
          <p:nvSpPr>
            <p:cNvPr id="18" name="矩形 17">
              <a:extLst>
                <a:ext uri="{FF2B5EF4-FFF2-40B4-BE49-F238E27FC236}">
                  <a16:creationId xmlns:a16="http://schemas.microsoft.com/office/drawing/2014/main" id="{E0EC241B-D9BF-4077-AF43-A9E71E76EDAC}"/>
                </a:ext>
              </a:extLst>
            </p:cNvPr>
            <p:cNvSpPr/>
            <p:nvPr/>
          </p:nvSpPr>
          <p:spPr>
            <a:xfrm>
              <a:off x="7685460" y="2008876"/>
              <a:ext cx="1210588" cy="338554"/>
            </a:xfrm>
            <a:prstGeom prst="rect">
              <a:avLst/>
            </a:prstGeom>
          </p:spPr>
          <p:txBody>
            <a:bodyPr wrap="none">
              <a:spAutoFit/>
            </a:bodyPr>
            <a:lstStyle/>
            <a:p>
              <a:r>
                <a:rPr lang="zh-CN" altLang="en-US" sz="1600" dirty="0">
                  <a:solidFill>
                    <a:schemeClr val="bg1"/>
                  </a:solidFill>
                  <a:latin typeface="黑体" panose="02010609060101010101" pitchFamily="49" charset="-122"/>
                  <a:ea typeface="黑体" panose="02010609060101010101" pitchFamily="49" charset="-122"/>
                </a:rPr>
                <a:t>西洋接骨木</a:t>
              </a:r>
              <a:endParaRPr lang="en-US" sz="1600" dirty="0">
                <a:solidFill>
                  <a:schemeClr val="bg1"/>
                </a:solidFill>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5E184D97-F115-46CE-80CB-CC43D1FEEC42}"/>
                </a:ext>
              </a:extLst>
            </p:cNvPr>
            <p:cNvSpPr/>
            <p:nvPr/>
          </p:nvSpPr>
          <p:spPr>
            <a:xfrm>
              <a:off x="8266098" y="4005218"/>
              <a:ext cx="668134" cy="338554"/>
            </a:xfrm>
            <a:prstGeom prst="rect">
              <a:avLst/>
            </a:prstGeom>
          </p:spPr>
          <p:txBody>
            <a:bodyPr wrap="square">
              <a:spAutoFit/>
            </a:bodyPr>
            <a:lstStyle/>
            <a:p>
              <a:r>
                <a:rPr lang="zh-CN" altLang="en-US" sz="1600" dirty="0">
                  <a:solidFill>
                    <a:schemeClr val="bg1"/>
                  </a:solidFill>
                  <a:latin typeface="黑体" panose="02010609060101010101" pitchFamily="49" charset="-122"/>
                  <a:ea typeface="黑体" panose="02010609060101010101" pitchFamily="49" charset="-122"/>
                </a:rPr>
                <a:t>夏栎</a:t>
              </a:r>
              <a:endParaRPr lang="en-US" sz="1600" dirty="0">
                <a:solidFill>
                  <a:schemeClr val="bg1"/>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A44982D2-EAC7-45D5-A31C-5A497A082A4F}"/>
                </a:ext>
              </a:extLst>
            </p:cNvPr>
            <p:cNvSpPr/>
            <p:nvPr/>
          </p:nvSpPr>
          <p:spPr>
            <a:xfrm>
              <a:off x="7696537" y="5663006"/>
              <a:ext cx="1218603" cy="338554"/>
            </a:xfrm>
            <a:prstGeom prst="rect">
              <a:avLst/>
            </a:prstGeom>
          </p:spPr>
          <p:txBody>
            <a:bodyPr wrap="none">
              <a:spAutoFit/>
            </a:bodyPr>
            <a:lstStyle/>
            <a:p>
              <a:r>
                <a:rPr lang="zh-CN" altLang="en-US" sz="1600" b="1" dirty="0">
                  <a:solidFill>
                    <a:schemeClr val="bg1"/>
                  </a:solidFill>
                  <a:latin typeface="黑体" panose="02010609060101010101" pitchFamily="49" charset="-122"/>
                  <a:ea typeface="黑体" panose="02010609060101010101" pitchFamily="49" charset="-122"/>
                </a:rPr>
                <a:t>柔毛羽衣草</a:t>
              </a:r>
              <a:endParaRPr lang="en-US" sz="1600" dirty="0">
                <a:solidFill>
                  <a:schemeClr val="bg1"/>
                </a:solidFill>
                <a:latin typeface="黑体" panose="02010609060101010101" pitchFamily="49" charset="-122"/>
                <a:ea typeface="黑体" panose="02010609060101010101" pitchFamily="49" charset="-122"/>
              </a:endParaRPr>
            </a:p>
          </p:txBody>
        </p:sp>
      </p:grpSp>
      <p:grpSp>
        <p:nvGrpSpPr>
          <p:cNvPr id="24" name="组合 23">
            <a:extLst>
              <a:ext uri="{FF2B5EF4-FFF2-40B4-BE49-F238E27FC236}">
                <a16:creationId xmlns:a16="http://schemas.microsoft.com/office/drawing/2014/main" id="{7BB889F5-B379-4921-8EE1-A6C6877F7DFD}"/>
              </a:ext>
            </a:extLst>
          </p:cNvPr>
          <p:cNvGrpSpPr/>
          <p:nvPr/>
        </p:nvGrpSpPr>
        <p:grpSpPr>
          <a:xfrm>
            <a:off x="395536" y="1876394"/>
            <a:ext cx="5231727" cy="3768488"/>
            <a:chOff x="395536" y="1810913"/>
            <a:chExt cx="5231727" cy="3768488"/>
          </a:xfrm>
        </p:grpSpPr>
        <p:pic>
          <p:nvPicPr>
            <p:cNvPr id="3" name="图片 2" descr="图片包含 文字, 地图&#10;&#10;已生成极高可信度的说明">
              <a:extLst>
                <a:ext uri="{FF2B5EF4-FFF2-40B4-BE49-F238E27FC236}">
                  <a16:creationId xmlns:a16="http://schemas.microsoft.com/office/drawing/2014/main" id="{B1F8B2A5-E6B3-4917-AABB-76C9BAFE51F8}"/>
                </a:ext>
              </a:extLst>
            </p:cNvPr>
            <p:cNvPicPr>
              <a:picLocks noChangeAspect="1"/>
            </p:cNvPicPr>
            <p:nvPr/>
          </p:nvPicPr>
          <p:blipFill rotWithShape="1">
            <a:blip r:embed="rId3">
              <a:extLst>
                <a:ext uri="{28A0092B-C50C-407E-A947-70E740481C1C}">
                  <a14:useLocalDpi xmlns:a14="http://schemas.microsoft.com/office/drawing/2010/main" val="0"/>
                </a:ext>
              </a:extLst>
            </a:blip>
            <a:srcRect b="51697"/>
            <a:stretch/>
          </p:blipFill>
          <p:spPr>
            <a:xfrm>
              <a:off x="395536" y="1810913"/>
              <a:ext cx="5231727" cy="3768488"/>
            </a:xfrm>
            <a:prstGeom prst="rect">
              <a:avLst/>
            </a:prstGeom>
          </p:spPr>
        </p:pic>
        <p:sp>
          <p:nvSpPr>
            <p:cNvPr id="6" name="矩形 5">
              <a:extLst>
                <a:ext uri="{FF2B5EF4-FFF2-40B4-BE49-F238E27FC236}">
                  <a16:creationId xmlns:a16="http://schemas.microsoft.com/office/drawing/2014/main" id="{0082FF11-53F0-41FF-9A36-1CFC6E9EEAA6}"/>
                </a:ext>
              </a:extLst>
            </p:cNvPr>
            <p:cNvSpPr/>
            <p:nvPr/>
          </p:nvSpPr>
          <p:spPr>
            <a:xfrm>
              <a:off x="546839" y="3284984"/>
              <a:ext cx="1216849" cy="338554"/>
            </a:xfrm>
            <a:prstGeom prst="rect">
              <a:avLst/>
            </a:prstGeom>
          </p:spPr>
          <p:txBody>
            <a:bodyPr wrap="square">
              <a:spAutoFit/>
            </a:bodyPr>
            <a:lstStyle/>
            <a:p>
              <a:r>
                <a:rPr lang="zh-CN" altLang="en-US" sz="1600" b="1" dirty="0">
                  <a:solidFill>
                    <a:srgbClr val="1222F6"/>
                  </a:solidFill>
                </a:rPr>
                <a:t>调节微气候</a:t>
              </a:r>
              <a:endParaRPr lang="en-US" sz="1600" b="1" dirty="0">
                <a:solidFill>
                  <a:srgbClr val="1222F6"/>
                </a:solidFill>
              </a:endParaRPr>
            </a:p>
          </p:txBody>
        </p:sp>
        <p:sp>
          <p:nvSpPr>
            <p:cNvPr id="8" name="矩形 7">
              <a:extLst>
                <a:ext uri="{FF2B5EF4-FFF2-40B4-BE49-F238E27FC236}">
                  <a16:creationId xmlns:a16="http://schemas.microsoft.com/office/drawing/2014/main" id="{4802F6FA-95D2-444A-8811-CC93A07550FD}"/>
                </a:ext>
              </a:extLst>
            </p:cNvPr>
            <p:cNvSpPr/>
            <p:nvPr/>
          </p:nvSpPr>
          <p:spPr>
            <a:xfrm>
              <a:off x="2963081" y="4581128"/>
              <a:ext cx="1046809" cy="349691"/>
            </a:xfrm>
            <a:prstGeom prst="rect">
              <a:avLst/>
            </a:prstGeom>
          </p:spPr>
          <p:txBody>
            <a:bodyPr wrap="square">
              <a:spAutoFit/>
            </a:bodyPr>
            <a:lstStyle/>
            <a:p>
              <a:r>
                <a:rPr lang="zh-CN" altLang="en-US" sz="1600" b="1" dirty="0">
                  <a:solidFill>
                    <a:srgbClr val="1222F6"/>
                  </a:solidFill>
                </a:rPr>
                <a:t>土壤活化</a:t>
              </a:r>
              <a:endParaRPr lang="en-US" sz="1600" b="1" dirty="0">
                <a:solidFill>
                  <a:srgbClr val="1222F6"/>
                </a:solidFill>
              </a:endParaRPr>
            </a:p>
          </p:txBody>
        </p:sp>
        <p:sp>
          <p:nvSpPr>
            <p:cNvPr id="16" name="矩形 15">
              <a:extLst>
                <a:ext uri="{FF2B5EF4-FFF2-40B4-BE49-F238E27FC236}">
                  <a16:creationId xmlns:a16="http://schemas.microsoft.com/office/drawing/2014/main" id="{DD07A24F-D6FF-434F-B56D-944DAD11116B}"/>
                </a:ext>
              </a:extLst>
            </p:cNvPr>
            <p:cNvSpPr/>
            <p:nvPr/>
          </p:nvSpPr>
          <p:spPr>
            <a:xfrm>
              <a:off x="4427984" y="4579921"/>
              <a:ext cx="1011815" cy="338554"/>
            </a:xfrm>
            <a:prstGeom prst="rect">
              <a:avLst/>
            </a:prstGeom>
          </p:spPr>
          <p:txBody>
            <a:bodyPr wrap="none">
              <a:spAutoFit/>
            </a:bodyPr>
            <a:lstStyle/>
            <a:p>
              <a:r>
                <a:rPr lang="zh-CN" altLang="en-US" sz="1600" b="1" dirty="0">
                  <a:solidFill>
                    <a:srgbClr val="1222F6"/>
                  </a:solidFill>
                </a:rPr>
                <a:t>涵养水源</a:t>
              </a:r>
              <a:endParaRPr lang="en-US" sz="1600" dirty="0"/>
            </a:p>
          </p:txBody>
        </p:sp>
        <p:sp>
          <p:nvSpPr>
            <p:cNvPr id="19" name="矩形 18">
              <a:extLst>
                <a:ext uri="{FF2B5EF4-FFF2-40B4-BE49-F238E27FC236}">
                  <a16:creationId xmlns:a16="http://schemas.microsoft.com/office/drawing/2014/main" id="{8899EF59-C88A-4D2D-81EE-29251F1925B3}"/>
                </a:ext>
              </a:extLst>
            </p:cNvPr>
            <p:cNvSpPr/>
            <p:nvPr/>
          </p:nvSpPr>
          <p:spPr>
            <a:xfrm>
              <a:off x="1706327" y="1810921"/>
              <a:ext cx="2513507" cy="338554"/>
            </a:xfrm>
            <a:prstGeom prst="rect">
              <a:avLst/>
            </a:prstGeom>
          </p:spPr>
          <p:txBody>
            <a:bodyPr wrap="square">
              <a:spAutoFit/>
            </a:bodyPr>
            <a:lstStyle/>
            <a:p>
              <a:r>
                <a:rPr lang="zh-CN" altLang="en-US" sz="1600" b="1" dirty="0">
                  <a:solidFill>
                    <a:srgbClr val="1222F6"/>
                  </a:solidFill>
                </a:rPr>
                <a:t>释放花粉、</a:t>
              </a:r>
              <a:r>
                <a:rPr lang="en-US" altLang="zh-CN" sz="1600" b="1" dirty="0">
                  <a:solidFill>
                    <a:srgbClr val="1222F6"/>
                  </a:solidFill>
                </a:rPr>
                <a:t>BVOC</a:t>
              </a:r>
            </a:p>
          </p:txBody>
        </p:sp>
        <p:sp>
          <p:nvSpPr>
            <p:cNvPr id="22" name="矩形 21">
              <a:extLst>
                <a:ext uri="{FF2B5EF4-FFF2-40B4-BE49-F238E27FC236}">
                  <a16:creationId xmlns:a16="http://schemas.microsoft.com/office/drawing/2014/main" id="{15E37A15-48A7-4B18-8036-47C9DA02B70D}"/>
                </a:ext>
              </a:extLst>
            </p:cNvPr>
            <p:cNvSpPr/>
            <p:nvPr/>
          </p:nvSpPr>
          <p:spPr>
            <a:xfrm>
              <a:off x="3390862" y="3269595"/>
              <a:ext cx="649537" cy="369332"/>
            </a:xfrm>
            <a:prstGeom prst="rect">
              <a:avLst/>
            </a:prstGeom>
          </p:spPr>
          <p:txBody>
            <a:bodyPr wrap="none">
              <a:spAutoFit/>
            </a:bodyPr>
            <a:lstStyle/>
            <a:p>
              <a:r>
                <a:rPr lang="zh-CN" altLang="en-US" b="1" dirty="0">
                  <a:solidFill>
                    <a:srgbClr val="1222F6"/>
                  </a:solidFill>
                </a:rPr>
                <a:t>滞尘</a:t>
              </a:r>
              <a:endParaRPr lang="en-US" b="1" dirty="0">
                <a:solidFill>
                  <a:srgbClr val="1222F6"/>
                </a:solidFill>
              </a:endParaRPr>
            </a:p>
          </p:txBody>
        </p:sp>
      </p:grpSp>
      <p:cxnSp>
        <p:nvCxnSpPr>
          <p:cNvPr id="26" name="直接箭头连接符 25">
            <a:extLst>
              <a:ext uri="{FF2B5EF4-FFF2-40B4-BE49-F238E27FC236}">
                <a16:creationId xmlns:a16="http://schemas.microsoft.com/office/drawing/2014/main" id="{CC2A135A-497C-4E47-B888-C510B389439D}"/>
              </a:ext>
            </a:extLst>
          </p:cNvPr>
          <p:cNvCxnSpPr/>
          <p:nvPr/>
        </p:nvCxnSpPr>
        <p:spPr>
          <a:xfrm flipV="1">
            <a:off x="4637928" y="1367478"/>
            <a:ext cx="1996761" cy="1982987"/>
          </a:xfrm>
          <a:prstGeom prst="straightConnector1">
            <a:avLst/>
          </a:prstGeom>
          <a:ln>
            <a:solidFill>
              <a:srgbClr val="C00000"/>
            </a:solidFill>
            <a:headEnd type="oval"/>
            <a:tailEnd type="oval"/>
          </a:ln>
        </p:spPr>
        <p:style>
          <a:lnRef idx="1">
            <a:schemeClr val="dk1"/>
          </a:lnRef>
          <a:fillRef idx="0">
            <a:schemeClr val="dk1"/>
          </a:fillRef>
          <a:effectRef idx="0">
            <a:schemeClr val="dk1"/>
          </a:effectRef>
          <a:fontRef idx="minor">
            <a:schemeClr val="tx1"/>
          </a:fontRef>
        </p:style>
      </p:cxnSp>
      <p:sp>
        <p:nvSpPr>
          <p:cNvPr id="29" name="标题 1">
            <a:extLst>
              <a:ext uri="{FF2B5EF4-FFF2-40B4-BE49-F238E27FC236}">
                <a16:creationId xmlns:a16="http://schemas.microsoft.com/office/drawing/2014/main" id="{0DC256A8-C716-4CF4-A66D-66A3E9A5C95A}"/>
              </a:ext>
            </a:extLst>
          </p:cNvPr>
          <p:cNvSpPr txBox="1">
            <a:spLocks/>
          </p:cNvSpPr>
          <p:nvPr/>
        </p:nvSpPr>
        <p:spPr>
          <a:xfrm>
            <a:off x="498251" y="1243785"/>
            <a:ext cx="4849280" cy="658796"/>
          </a:xfrm>
          <a:prstGeom prst="rect">
            <a:avLst/>
          </a:prstGeom>
        </p:spPr>
        <p:txBody>
          <a:bodyPr vert="horz" lIns="91440" tIns="45720" rIns="91440" bIns="45720" rtlCol="0" anchor="ctr">
            <a:normAutofit fontScale="77500" lnSpcReduction="20000"/>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b="0" dirty="0">
                <a:solidFill>
                  <a:schemeClr val="tx1"/>
                </a:solidFill>
              </a:rPr>
              <a:t>不同树种与环境之间的相互作用有明显差异</a:t>
            </a:r>
          </a:p>
        </p:txBody>
      </p:sp>
      <p:sp>
        <p:nvSpPr>
          <p:cNvPr id="27" name="矩形 26">
            <a:extLst>
              <a:ext uri="{FF2B5EF4-FFF2-40B4-BE49-F238E27FC236}">
                <a16:creationId xmlns:a16="http://schemas.microsoft.com/office/drawing/2014/main" id="{EE6BD678-2FBC-4233-A8CA-BEDDA72E8A13}"/>
              </a:ext>
            </a:extLst>
          </p:cNvPr>
          <p:cNvSpPr/>
          <p:nvPr/>
        </p:nvSpPr>
        <p:spPr>
          <a:xfrm>
            <a:off x="546839" y="5722175"/>
            <a:ext cx="5292720" cy="646331"/>
          </a:xfrm>
          <a:prstGeom prst="rect">
            <a:avLst/>
          </a:prstGeom>
        </p:spPr>
        <p:txBody>
          <a:bodyPr wrap="square">
            <a:spAutoFit/>
          </a:bodyPr>
          <a:lstStyle/>
          <a:p>
            <a:r>
              <a:rPr lang="zh-CN" altLang="en-US" dirty="0">
                <a:latin typeface="Times  New Roman"/>
                <a:ea typeface="黑体" panose="02010609060101010101" pitchFamily="49" charset="-122"/>
              </a:rPr>
              <a:t>智利学者：圣地亚哥的城市森林对</a:t>
            </a:r>
            <a:r>
              <a:rPr lang="en-US" dirty="0">
                <a:latin typeface="Times  New Roman"/>
                <a:ea typeface="黑体" panose="02010609060101010101" pitchFamily="49" charset="-122"/>
              </a:rPr>
              <a:t>PM</a:t>
            </a:r>
            <a:r>
              <a:rPr lang="en-US" baseline="-25000" dirty="0">
                <a:latin typeface="Times  New Roman"/>
                <a:ea typeface="黑体" panose="02010609060101010101" pitchFamily="49" charset="-122"/>
              </a:rPr>
              <a:t>10</a:t>
            </a:r>
            <a:r>
              <a:rPr lang="en-US" dirty="0">
                <a:latin typeface="Times  New Roman"/>
                <a:ea typeface="黑体" panose="02010609060101010101" pitchFamily="49" charset="-122"/>
              </a:rPr>
              <a:t> </a:t>
            </a:r>
            <a:r>
              <a:rPr lang="zh-CN" altLang="en-US" dirty="0">
                <a:latin typeface="Times  New Roman"/>
                <a:ea typeface="黑体" panose="02010609060101010101" pitchFamily="49" charset="-122"/>
              </a:rPr>
              <a:t>的去除率在</a:t>
            </a:r>
            <a:r>
              <a:rPr lang="en-US" dirty="0">
                <a:latin typeface="Times  New Roman"/>
                <a:ea typeface="黑体" panose="02010609060101010101" pitchFamily="49" charset="-122"/>
              </a:rPr>
              <a:t> 14.8 - 17.3 g/m</a:t>
            </a:r>
            <a:r>
              <a:rPr lang="en-US" baseline="30000" dirty="0">
                <a:latin typeface="Times  New Roman"/>
                <a:ea typeface="黑体" panose="02010609060101010101" pitchFamily="49" charset="-122"/>
              </a:rPr>
              <a:t>2</a:t>
            </a:r>
            <a:r>
              <a:rPr lang="en-US" dirty="0">
                <a:latin typeface="Times  New Roman"/>
                <a:ea typeface="黑体" panose="02010609060101010101" pitchFamily="49" charset="-122"/>
              </a:rPr>
              <a:t>/</a:t>
            </a:r>
            <a:r>
              <a:rPr lang="en-US" dirty="0" err="1">
                <a:latin typeface="Times  New Roman"/>
                <a:ea typeface="黑体" panose="02010609060101010101" pitchFamily="49" charset="-122"/>
              </a:rPr>
              <a:t>yr</a:t>
            </a:r>
            <a:r>
              <a:rPr lang="zh-CN" altLang="en-US" dirty="0">
                <a:latin typeface="Times  New Roman"/>
                <a:ea typeface="黑体" panose="02010609060101010101" pitchFamily="49" charset="-122"/>
              </a:rPr>
              <a:t>范围内。</a:t>
            </a:r>
            <a:endParaRPr lang="en-US" dirty="0">
              <a:latin typeface="Times  New Roman"/>
              <a:ea typeface="黑体" panose="02010609060101010101" pitchFamily="49" charset="-122"/>
            </a:endParaRPr>
          </a:p>
        </p:txBody>
      </p:sp>
    </p:spTree>
    <p:extLst>
      <p:ext uri="{BB962C8B-B14F-4D97-AF65-F5344CB8AC3E}">
        <p14:creationId xmlns:p14="http://schemas.microsoft.com/office/powerpoint/2010/main" val="68101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1">
            <a:extLst>
              <a:ext uri="{FF2B5EF4-FFF2-40B4-BE49-F238E27FC236}">
                <a16:creationId xmlns:a16="http://schemas.microsoft.com/office/drawing/2014/main" id="{FE8F4260-5BAC-439B-8915-21E267B0969B}"/>
              </a:ext>
            </a:extLst>
          </p:cNvPr>
          <p:cNvSpPr txBox="1">
            <a:spLocks/>
          </p:cNvSpPr>
          <p:nvPr/>
        </p:nvSpPr>
        <p:spPr>
          <a:xfrm>
            <a:off x="550986" y="866819"/>
            <a:ext cx="6987119" cy="658796"/>
          </a:xfrm>
          <a:prstGeom prst="rect">
            <a:avLst/>
          </a:prstGeom>
        </p:spPr>
        <p:txBody>
          <a:bodyPr vert="horz" lIns="91440" tIns="45720" rIns="91440" bIns="45720" rtlCol="0" anchor="ctr">
            <a:normAutofit/>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dirty="0"/>
              <a:t>城市绿地是气候适应型城市规划策略中的重要一环</a:t>
            </a:r>
          </a:p>
        </p:txBody>
      </p:sp>
      <p:sp>
        <p:nvSpPr>
          <p:cNvPr id="2" name="灯片编号占位符 1">
            <a:extLst>
              <a:ext uri="{FF2B5EF4-FFF2-40B4-BE49-F238E27FC236}">
                <a16:creationId xmlns:a16="http://schemas.microsoft.com/office/drawing/2014/main" id="{38B6E577-95FF-498B-85B5-1C11E4B6FCBE}"/>
              </a:ext>
            </a:extLst>
          </p:cNvPr>
          <p:cNvSpPr>
            <a:spLocks noGrp="1"/>
          </p:cNvSpPr>
          <p:nvPr>
            <p:ph type="sldNum" sz="quarter" idx="12"/>
          </p:nvPr>
        </p:nvSpPr>
        <p:spPr/>
        <p:txBody>
          <a:bodyPr/>
          <a:lstStyle/>
          <a:p>
            <a:fld id="{8D671B65-C10E-8F4A-8749-824F9A1D4539}" type="slidenum">
              <a:rPr lang="en-US" smtClean="0"/>
              <a:pPr/>
              <a:t>11</a:t>
            </a:fld>
            <a:endParaRPr lang="en-US" dirty="0"/>
          </a:p>
        </p:txBody>
      </p:sp>
      <p:grpSp>
        <p:nvGrpSpPr>
          <p:cNvPr id="49" name="组合 48">
            <a:extLst>
              <a:ext uri="{FF2B5EF4-FFF2-40B4-BE49-F238E27FC236}">
                <a16:creationId xmlns:a16="http://schemas.microsoft.com/office/drawing/2014/main" id="{A8352900-C9BC-4749-A13B-D9B4999A3831}"/>
              </a:ext>
            </a:extLst>
          </p:cNvPr>
          <p:cNvGrpSpPr>
            <a:grpSpLocks noChangeAspect="1"/>
          </p:cNvGrpSpPr>
          <p:nvPr/>
        </p:nvGrpSpPr>
        <p:grpSpPr>
          <a:xfrm>
            <a:off x="251520" y="1557043"/>
            <a:ext cx="7763386" cy="4863536"/>
            <a:chOff x="339031" y="1394490"/>
            <a:chExt cx="8509916" cy="5331214"/>
          </a:xfrm>
        </p:grpSpPr>
        <p:grpSp>
          <p:nvGrpSpPr>
            <p:cNvPr id="45" name="组合 44">
              <a:extLst>
                <a:ext uri="{FF2B5EF4-FFF2-40B4-BE49-F238E27FC236}">
                  <a16:creationId xmlns:a16="http://schemas.microsoft.com/office/drawing/2014/main" id="{03D26CE2-4E62-4E32-B633-E9D5729E1F8F}"/>
                </a:ext>
              </a:extLst>
            </p:cNvPr>
            <p:cNvGrpSpPr/>
            <p:nvPr/>
          </p:nvGrpSpPr>
          <p:grpSpPr>
            <a:xfrm>
              <a:off x="982222" y="4908039"/>
              <a:ext cx="3206768" cy="1717606"/>
              <a:chOff x="982222" y="4908039"/>
              <a:chExt cx="3206768" cy="1717606"/>
            </a:xfrm>
          </p:grpSpPr>
          <p:pic>
            <p:nvPicPr>
              <p:cNvPr id="14" name="图片 13">
                <a:extLst>
                  <a:ext uri="{FF2B5EF4-FFF2-40B4-BE49-F238E27FC236}">
                    <a16:creationId xmlns:a16="http://schemas.microsoft.com/office/drawing/2014/main" id="{9E8C7AE7-FD94-4CE6-984A-6A4E99A387E2}"/>
                  </a:ext>
                </a:extLst>
              </p:cNvPr>
              <p:cNvPicPr>
                <a:picLocks noChangeAspect="1"/>
              </p:cNvPicPr>
              <p:nvPr/>
            </p:nvPicPr>
            <p:blipFill>
              <a:blip r:embed="rId2"/>
              <a:stretch>
                <a:fillRect/>
              </a:stretch>
            </p:blipFill>
            <p:spPr>
              <a:xfrm>
                <a:off x="982222" y="4919503"/>
                <a:ext cx="3073375" cy="1706142"/>
              </a:xfrm>
              <a:prstGeom prst="rect">
                <a:avLst/>
              </a:prstGeom>
            </p:spPr>
          </p:pic>
          <p:sp>
            <p:nvSpPr>
              <p:cNvPr id="44" name="矩形 43">
                <a:extLst>
                  <a:ext uri="{FF2B5EF4-FFF2-40B4-BE49-F238E27FC236}">
                    <a16:creationId xmlns:a16="http://schemas.microsoft.com/office/drawing/2014/main" id="{E2D398DA-94FA-484E-9259-6D0975A51C76}"/>
                  </a:ext>
                </a:extLst>
              </p:cNvPr>
              <p:cNvSpPr/>
              <p:nvPr/>
            </p:nvSpPr>
            <p:spPr>
              <a:xfrm>
                <a:off x="1105413" y="4908039"/>
                <a:ext cx="3083577" cy="26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组合 42">
              <a:extLst>
                <a:ext uri="{FF2B5EF4-FFF2-40B4-BE49-F238E27FC236}">
                  <a16:creationId xmlns:a16="http://schemas.microsoft.com/office/drawing/2014/main" id="{A1F8DE66-F36F-4524-8DC3-CC8C2C1B4914}"/>
                </a:ext>
              </a:extLst>
            </p:cNvPr>
            <p:cNvGrpSpPr/>
            <p:nvPr/>
          </p:nvGrpSpPr>
          <p:grpSpPr>
            <a:xfrm>
              <a:off x="5064121" y="4816017"/>
              <a:ext cx="3408057" cy="1909687"/>
              <a:chOff x="5064121" y="4816017"/>
              <a:chExt cx="3408057" cy="1909687"/>
            </a:xfrm>
          </p:grpSpPr>
          <p:pic>
            <p:nvPicPr>
              <p:cNvPr id="15" name="图片 14">
                <a:extLst>
                  <a:ext uri="{FF2B5EF4-FFF2-40B4-BE49-F238E27FC236}">
                    <a16:creationId xmlns:a16="http://schemas.microsoft.com/office/drawing/2014/main" id="{4799123B-08E2-4214-832F-E0A36E5FFF1E}"/>
                  </a:ext>
                </a:extLst>
              </p:cNvPr>
              <p:cNvPicPr>
                <a:picLocks noChangeAspect="1"/>
              </p:cNvPicPr>
              <p:nvPr/>
            </p:nvPicPr>
            <p:blipFill>
              <a:blip r:embed="rId3"/>
              <a:stretch>
                <a:fillRect/>
              </a:stretch>
            </p:blipFill>
            <p:spPr>
              <a:xfrm>
                <a:off x="5064121" y="4816017"/>
                <a:ext cx="3408057" cy="1909687"/>
              </a:xfrm>
              <a:prstGeom prst="rect">
                <a:avLst/>
              </a:prstGeom>
            </p:spPr>
          </p:pic>
          <p:sp>
            <p:nvSpPr>
              <p:cNvPr id="42" name="矩形 41">
                <a:extLst>
                  <a:ext uri="{FF2B5EF4-FFF2-40B4-BE49-F238E27FC236}">
                    <a16:creationId xmlns:a16="http://schemas.microsoft.com/office/drawing/2014/main" id="{F56C8A58-B5B9-4F14-BE32-38B31DDEFF41}"/>
                  </a:ext>
                </a:extLst>
              </p:cNvPr>
              <p:cNvSpPr/>
              <p:nvPr/>
            </p:nvSpPr>
            <p:spPr>
              <a:xfrm>
                <a:off x="5064122" y="4830953"/>
                <a:ext cx="1937990" cy="265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组合 40">
              <a:extLst>
                <a:ext uri="{FF2B5EF4-FFF2-40B4-BE49-F238E27FC236}">
                  <a16:creationId xmlns:a16="http://schemas.microsoft.com/office/drawing/2014/main" id="{872CD801-F58D-49A7-A428-5C421D7FC1B0}"/>
                </a:ext>
              </a:extLst>
            </p:cNvPr>
            <p:cNvGrpSpPr/>
            <p:nvPr/>
          </p:nvGrpSpPr>
          <p:grpSpPr>
            <a:xfrm>
              <a:off x="5348163" y="1406257"/>
              <a:ext cx="3231568" cy="1820950"/>
              <a:chOff x="5671532" y="1343668"/>
              <a:chExt cx="3231568" cy="1820950"/>
            </a:xfrm>
          </p:grpSpPr>
          <p:pic>
            <p:nvPicPr>
              <p:cNvPr id="13" name="图片 12">
                <a:extLst>
                  <a:ext uri="{FF2B5EF4-FFF2-40B4-BE49-F238E27FC236}">
                    <a16:creationId xmlns:a16="http://schemas.microsoft.com/office/drawing/2014/main" id="{85E0E223-00CA-4CD5-AB9E-7870E9D6617C}"/>
                  </a:ext>
                </a:extLst>
              </p:cNvPr>
              <p:cNvPicPr>
                <a:picLocks noChangeAspect="1"/>
              </p:cNvPicPr>
              <p:nvPr/>
            </p:nvPicPr>
            <p:blipFill>
              <a:blip r:embed="rId4"/>
              <a:stretch>
                <a:fillRect/>
              </a:stretch>
            </p:blipFill>
            <p:spPr>
              <a:xfrm>
                <a:off x="5671532" y="1390834"/>
                <a:ext cx="3231568" cy="1773784"/>
              </a:xfrm>
              <a:prstGeom prst="rect">
                <a:avLst/>
              </a:prstGeom>
            </p:spPr>
          </p:pic>
          <p:sp>
            <p:nvSpPr>
              <p:cNvPr id="40" name="矩形 39">
                <a:extLst>
                  <a:ext uri="{FF2B5EF4-FFF2-40B4-BE49-F238E27FC236}">
                    <a16:creationId xmlns:a16="http://schemas.microsoft.com/office/drawing/2014/main" id="{BB1C0856-86D6-4B0D-820D-CBFEFD30729D}"/>
                  </a:ext>
                </a:extLst>
              </p:cNvPr>
              <p:cNvSpPr/>
              <p:nvPr/>
            </p:nvSpPr>
            <p:spPr>
              <a:xfrm>
                <a:off x="5671532" y="1343668"/>
                <a:ext cx="1640642" cy="275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组合 38">
              <a:extLst>
                <a:ext uri="{FF2B5EF4-FFF2-40B4-BE49-F238E27FC236}">
                  <a16:creationId xmlns:a16="http://schemas.microsoft.com/office/drawing/2014/main" id="{8A3D3D3A-0EBE-49F6-9344-90296FF39212}"/>
                </a:ext>
              </a:extLst>
            </p:cNvPr>
            <p:cNvGrpSpPr/>
            <p:nvPr/>
          </p:nvGrpSpPr>
          <p:grpSpPr>
            <a:xfrm>
              <a:off x="339031" y="1394490"/>
              <a:ext cx="3148990" cy="1736248"/>
              <a:chOff x="598901" y="1654662"/>
              <a:chExt cx="3148990" cy="1736248"/>
            </a:xfrm>
          </p:grpSpPr>
          <p:pic>
            <p:nvPicPr>
              <p:cNvPr id="12" name="图片 11">
                <a:extLst>
                  <a:ext uri="{FF2B5EF4-FFF2-40B4-BE49-F238E27FC236}">
                    <a16:creationId xmlns:a16="http://schemas.microsoft.com/office/drawing/2014/main" id="{AA2A1C3E-72DC-4EA3-B04A-854D5F7DADD2}"/>
                  </a:ext>
                </a:extLst>
              </p:cNvPr>
              <p:cNvPicPr>
                <a:picLocks noChangeAspect="1"/>
              </p:cNvPicPr>
              <p:nvPr/>
            </p:nvPicPr>
            <p:blipFill>
              <a:blip r:embed="rId5"/>
              <a:stretch>
                <a:fillRect/>
              </a:stretch>
            </p:blipFill>
            <p:spPr>
              <a:xfrm>
                <a:off x="598901" y="1654662"/>
                <a:ext cx="3148990" cy="1736248"/>
              </a:xfrm>
              <a:prstGeom prst="rect">
                <a:avLst/>
              </a:prstGeom>
            </p:spPr>
          </p:pic>
          <p:sp>
            <p:nvSpPr>
              <p:cNvPr id="37" name="矩形 36">
                <a:extLst>
                  <a:ext uri="{FF2B5EF4-FFF2-40B4-BE49-F238E27FC236}">
                    <a16:creationId xmlns:a16="http://schemas.microsoft.com/office/drawing/2014/main" id="{C548C9C5-E1E7-4655-919E-E64286BEBB7E}"/>
                  </a:ext>
                </a:extLst>
              </p:cNvPr>
              <p:cNvSpPr/>
              <p:nvPr/>
            </p:nvSpPr>
            <p:spPr>
              <a:xfrm>
                <a:off x="628612" y="1702183"/>
                <a:ext cx="2350683" cy="172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组合 47">
              <a:extLst>
                <a:ext uri="{FF2B5EF4-FFF2-40B4-BE49-F238E27FC236}">
                  <a16:creationId xmlns:a16="http://schemas.microsoft.com/office/drawing/2014/main" id="{104973C2-D806-466F-AA95-BD2123CA3048}"/>
                </a:ext>
              </a:extLst>
            </p:cNvPr>
            <p:cNvGrpSpPr/>
            <p:nvPr/>
          </p:nvGrpSpPr>
          <p:grpSpPr>
            <a:xfrm>
              <a:off x="606208" y="2828924"/>
              <a:ext cx="6884237" cy="572468"/>
              <a:chOff x="606208" y="2828924"/>
              <a:chExt cx="6884237" cy="572468"/>
            </a:xfrm>
          </p:grpSpPr>
          <p:sp>
            <p:nvSpPr>
              <p:cNvPr id="8" name="矩形 7">
                <a:extLst>
                  <a:ext uri="{FF2B5EF4-FFF2-40B4-BE49-F238E27FC236}">
                    <a16:creationId xmlns:a16="http://schemas.microsoft.com/office/drawing/2014/main" id="{4EE0C681-280D-44D3-8F8D-F9557CAD2AB0}"/>
                  </a:ext>
                </a:extLst>
              </p:cNvPr>
              <p:cNvSpPr/>
              <p:nvPr/>
            </p:nvSpPr>
            <p:spPr>
              <a:xfrm>
                <a:off x="606208" y="2893561"/>
                <a:ext cx="1349802" cy="507831"/>
              </a:xfrm>
              <a:prstGeom prst="rect">
                <a:avLst/>
              </a:prstGeom>
            </p:spPr>
            <p:txBody>
              <a:bodyPr wrap="square">
                <a:spAutoFit/>
              </a:bodyPr>
              <a:lstStyle/>
              <a:p>
                <a:pPr>
                  <a:lnSpc>
                    <a:spcPct val="150000"/>
                  </a:lnSpc>
                </a:pPr>
                <a:r>
                  <a:rPr lang="zh-CN" altLang="en-US" b="1" dirty="0">
                    <a:solidFill>
                      <a:srgbClr val="1222F6"/>
                    </a:solidFill>
                  </a:rPr>
                  <a:t>区域尺度</a:t>
                </a:r>
                <a:endParaRPr lang="en-US" altLang="zh-CN" b="1" dirty="0">
                  <a:solidFill>
                    <a:srgbClr val="1222F6"/>
                  </a:solidFill>
                </a:endParaRPr>
              </a:p>
            </p:txBody>
          </p:sp>
          <p:sp>
            <p:nvSpPr>
              <p:cNvPr id="9" name="矩形 8">
                <a:extLst>
                  <a:ext uri="{FF2B5EF4-FFF2-40B4-BE49-F238E27FC236}">
                    <a16:creationId xmlns:a16="http://schemas.microsoft.com/office/drawing/2014/main" id="{F6FB4245-0393-4A2B-AAAC-D828D01A7AB7}"/>
                  </a:ext>
                </a:extLst>
              </p:cNvPr>
              <p:cNvSpPr/>
              <p:nvPr/>
            </p:nvSpPr>
            <p:spPr>
              <a:xfrm>
                <a:off x="5942969" y="2828924"/>
                <a:ext cx="1547476" cy="460382"/>
              </a:xfrm>
              <a:prstGeom prst="rect">
                <a:avLst/>
              </a:prstGeom>
            </p:spPr>
            <p:txBody>
              <a:bodyPr wrap="square">
                <a:spAutoFit/>
              </a:bodyPr>
              <a:lstStyle/>
              <a:p>
                <a:pPr>
                  <a:lnSpc>
                    <a:spcPct val="150000"/>
                  </a:lnSpc>
                </a:pPr>
                <a:r>
                  <a:rPr lang="zh-CN" altLang="en-US" b="1" dirty="0">
                    <a:solidFill>
                      <a:srgbClr val="1222F6"/>
                    </a:solidFill>
                  </a:rPr>
                  <a:t>社区尺度</a:t>
                </a:r>
                <a:endParaRPr lang="en-US" altLang="zh-CN" b="1" dirty="0">
                  <a:solidFill>
                    <a:srgbClr val="1222F6"/>
                  </a:solidFill>
                </a:endParaRPr>
              </a:p>
            </p:txBody>
          </p:sp>
        </p:grpSp>
        <p:grpSp>
          <p:nvGrpSpPr>
            <p:cNvPr id="19" name="Group 25">
              <a:extLst>
                <a:ext uri="{FF2B5EF4-FFF2-40B4-BE49-F238E27FC236}">
                  <a16:creationId xmlns:a16="http://schemas.microsoft.com/office/drawing/2014/main" id="{CFF02215-2E7F-4C30-8986-D55702A126AD}"/>
                </a:ext>
              </a:extLst>
            </p:cNvPr>
            <p:cNvGrpSpPr/>
            <p:nvPr/>
          </p:nvGrpSpPr>
          <p:grpSpPr>
            <a:xfrm>
              <a:off x="556089" y="1406255"/>
              <a:ext cx="8292858" cy="5276576"/>
              <a:chOff x="1045465" y="1334273"/>
              <a:chExt cx="7466201" cy="4572081"/>
            </a:xfrm>
          </p:grpSpPr>
          <p:sp>
            <p:nvSpPr>
              <p:cNvPr id="21" name="等腰三角形 4">
                <a:extLst>
                  <a:ext uri="{FF2B5EF4-FFF2-40B4-BE49-F238E27FC236}">
                    <a16:creationId xmlns:a16="http://schemas.microsoft.com/office/drawing/2014/main" id="{6120519C-A54C-4F69-8ADA-0FC214A09E3D}"/>
                  </a:ext>
                </a:extLst>
              </p:cNvPr>
              <p:cNvSpPr/>
              <p:nvPr/>
            </p:nvSpPr>
            <p:spPr>
              <a:xfrm rot="3705142">
                <a:off x="4836676" y="3944738"/>
                <a:ext cx="236855" cy="661127"/>
              </a:xfrm>
              <a:custGeom>
                <a:avLst/>
                <a:gdLst/>
                <a:ahLst/>
                <a:cxnLst/>
                <a:rect l="l" t="t" r="r" b="b"/>
                <a:pathLst>
                  <a:path w="192964" h="560383">
                    <a:moveTo>
                      <a:pt x="66046" y="560383"/>
                    </a:moveTo>
                    <a:lnTo>
                      <a:pt x="0" y="437611"/>
                    </a:lnTo>
                    <a:lnTo>
                      <a:pt x="50013" y="454481"/>
                    </a:lnTo>
                    <a:cubicBezTo>
                      <a:pt x="162802" y="291013"/>
                      <a:pt x="137166" y="120464"/>
                      <a:pt x="101652" y="0"/>
                    </a:cubicBezTo>
                    <a:cubicBezTo>
                      <a:pt x="168790" y="118195"/>
                      <a:pt x="220957" y="274728"/>
                      <a:pt x="139072" y="484523"/>
                    </a:cubicBezTo>
                    <a:lnTo>
                      <a:pt x="192964" y="502702"/>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kern="0">
                  <a:solidFill>
                    <a:schemeClr val="tx1"/>
                  </a:solidFill>
                </a:endParaRPr>
              </a:p>
            </p:txBody>
          </p:sp>
          <p:sp>
            <p:nvSpPr>
              <p:cNvPr id="22" name="圆角矩形 26">
                <a:extLst>
                  <a:ext uri="{FF2B5EF4-FFF2-40B4-BE49-F238E27FC236}">
                    <a16:creationId xmlns:a16="http://schemas.microsoft.com/office/drawing/2014/main" id="{513EDF4A-714F-4914-83FD-5DD7E7FCF94F}"/>
                  </a:ext>
                </a:extLst>
              </p:cNvPr>
              <p:cNvSpPr/>
              <p:nvPr/>
            </p:nvSpPr>
            <p:spPr>
              <a:xfrm>
                <a:off x="1045465" y="1334273"/>
                <a:ext cx="2966003" cy="2551553"/>
              </a:xfrm>
              <a:prstGeom prst="roundRect">
                <a:avLst/>
              </a:prstGeom>
              <a:ln w="1905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defRPr/>
                </a:pPr>
                <a:endParaRPr lang="zh-CN" altLang="en-US" sz="1350" kern="0">
                  <a:solidFill>
                    <a:sysClr val="windowText" lastClr="000000"/>
                  </a:solidFill>
                </a:endParaRPr>
              </a:p>
            </p:txBody>
          </p:sp>
          <p:sp>
            <p:nvSpPr>
              <p:cNvPr id="23" name="圆角矩形 27">
                <a:extLst>
                  <a:ext uri="{FF2B5EF4-FFF2-40B4-BE49-F238E27FC236}">
                    <a16:creationId xmlns:a16="http://schemas.microsoft.com/office/drawing/2014/main" id="{99C690CD-25D9-45E9-82AA-9A0D67E2C161}"/>
                  </a:ext>
                </a:extLst>
              </p:cNvPr>
              <p:cNvSpPr/>
              <p:nvPr/>
            </p:nvSpPr>
            <p:spPr>
              <a:xfrm>
                <a:off x="5787474" y="1354866"/>
                <a:ext cx="2724192" cy="2182437"/>
              </a:xfrm>
              <a:prstGeom prst="roundRect">
                <a:avLst/>
              </a:prstGeom>
              <a:noFill/>
              <a:ln w="19050">
                <a:solidFill>
                  <a:schemeClr val="accent4"/>
                </a:solidFill>
                <a:round/>
                <a:headEnd type="none" w="med" len="med"/>
                <a:tailEnd type="ova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defTabSz="685800" fontAlgn="base">
                  <a:spcBef>
                    <a:spcPct val="0"/>
                  </a:spcBef>
                  <a:spcAft>
                    <a:spcPct val="0"/>
                  </a:spcAft>
                  <a:defRPr/>
                </a:pPr>
                <a:endParaRPr lang="zh-CN" altLang="en-US" sz="1350" kern="0">
                  <a:solidFill>
                    <a:sysClr val="windowText" lastClr="000000"/>
                  </a:solidFill>
                </a:endParaRPr>
              </a:p>
            </p:txBody>
          </p:sp>
          <p:sp>
            <p:nvSpPr>
              <p:cNvPr id="24" name="圆角矩形 28">
                <a:extLst>
                  <a:ext uri="{FF2B5EF4-FFF2-40B4-BE49-F238E27FC236}">
                    <a16:creationId xmlns:a16="http://schemas.microsoft.com/office/drawing/2014/main" id="{CC57D50D-1129-487C-96F2-62C54D4692B4}"/>
                  </a:ext>
                </a:extLst>
              </p:cNvPr>
              <p:cNvSpPr/>
              <p:nvPr/>
            </p:nvSpPr>
            <p:spPr>
              <a:xfrm>
                <a:off x="5618153" y="3747230"/>
                <a:ext cx="2879386" cy="2159124"/>
              </a:xfrm>
              <a:prstGeom prst="roundRect">
                <a:avLst/>
              </a:prstGeom>
              <a:noFill/>
              <a:ln w="19050">
                <a:solidFill>
                  <a:schemeClr val="accent2"/>
                </a:solidFill>
                <a:round/>
                <a:headEnd type="none"/>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defTabSz="685800" fontAlgn="base">
                  <a:spcBef>
                    <a:spcPct val="0"/>
                  </a:spcBef>
                  <a:spcAft>
                    <a:spcPct val="0"/>
                  </a:spcAft>
                  <a:defRPr/>
                </a:pPr>
                <a:endParaRPr lang="zh-CN" altLang="en-US" sz="1350" kern="0">
                  <a:solidFill>
                    <a:sysClr val="windowText" lastClr="000000"/>
                  </a:solidFill>
                </a:endParaRPr>
              </a:p>
            </p:txBody>
          </p:sp>
          <p:sp>
            <p:nvSpPr>
              <p:cNvPr id="25" name="圆角矩形 29">
                <a:extLst>
                  <a:ext uri="{FF2B5EF4-FFF2-40B4-BE49-F238E27FC236}">
                    <a16:creationId xmlns:a16="http://schemas.microsoft.com/office/drawing/2014/main" id="{8C48404F-C81B-454E-A5F5-76AF3382935D}"/>
                  </a:ext>
                </a:extLst>
              </p:cNvPr>
              <p:cNvSpPr/>
              <p:nvPr/>
            </p:nvSpPr>
            <p:spPr>
              <a:xfrm>
                <a:off x="1290299" y="4132709"/>
                <a:ext cx="3056455" cy="1763395"/>
              </a:xfrm>
              <a:prstGeom prst="roundRect">
                <a:avLst/>
              </a:prstGeom>
              <a:noFill/>
              <a:ln w="19050">
                <a:solidFill>
                  <a:schemeClr val="accent3"/>
                </a:solidFill>
                <a:round/>
                <a:headEnd type="non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tlCol="0" anchor="ctr"/>
              <a:lstStyle/>
              <a:p>
                <a:pPr algn="ctr" defTabSz="685800" fontAlgn="base">
                  <a:spcBef>
                    <a:spcPct val="0"/>
                  </a:spcBef>
                  <a:spcAft>
                    <a:spcPct val="0"/>
                  </a:spcAft>
                  <a:defRPr/>
                </a:pPr>
                <a:endParaRPr lang="zh-CN" altLang="en-US" sz="1350" kern="0">
                  <a:solidFill>
                    <a:sysClr val="windowText" lastClr="000000"/>
                  </a:solidFill>
                </a:endParaRPr>
              </a:p>
            </p:txBody>
          </p:sp>
          <p:sp>
            <p:nvSpPr>
              <p:cNvPr id="26" name="椭圆 30">
                <a:extLst>
                  <a:ext uri="{FF2B5EF4-FFF2-40B4-BE49-F238E27FC236}">
                    <a16:creationId xmlns:a16="http://schemas.microsoft.com/office/drawing/2014/main" id="{9C0D2A6B-47FB-45D7-89E3-AC98E5F6BB4A}"/>
                  </a:ext>
                </a:extLst>
              </p:cNvPr>
              <p:cNvSpPr>
                <a:spLocks noChangeAspect="1"/>
              </p:cNvSpPr>
              <p:nvPr/>
            </p:nvSpPr>
            <p:spPr>
              <a:xfrm>
                <a:off x="3740090" y="2841035"/>
                <a:ext cx="497397" cy="4973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400" b="1" kern="0" dirty="0">
                    <a:solidFill>
                      <a:schemeClr val="bg1"/>
                    </a:solidFill>
                    <a:latin typeface="Segoe UI" panose="020B0502040204020203" pitchFamily="34" charset="0"/>
                    <a:cs typeface="Segoe UI" panose="020B0502040204020203" pitchFamily="34" charset="0"/>
                  </a:rPr>
                  <a:t>A</a:t>
                </a:r>
                <a:endParaRPr lang="zh-CN" altLang="en-US" sz="2400" b="1" kern="0" dirty="0">
                  <a:solidFill>
                    <a:schemeClr val="bg1"/>
                  </a:solidFill>
                  <a:latin typeface="Segoe UI" panose="020B0502040204020203" pitchFamily="34" charset="0"/>
                  <a:cs typeface="Segoe UI" panose="020B0502040204020203" pitchFamily="34" charset="0"/>
                </a:endParaRPr>
              </a:p>
            </p:txBody>
          </p:sp>
          <p:sp>
            <p:nvSpPr>
              <p:cNvPr id="28" name="椭圆 32">
                <a:extLst>
                  <a:ext uri="{FF2B5EF4-FFF2-40B4-BE49-F238E27FC236}">
                    <a16:creationId xmlns:a16="http://schemas.microsoft.com/office/drawing/2014/main" id="{5F3D6136-7DAB-4AE7-B818-89067D450FAE}"/>
                  </a:ext>
                </a:extLst>
              </p:cNvPr>
              <p:cNvSpPr>
                <a:spLocks noChangeAspect="1"/>
              </p:cNvSpPr>
              <p:nvPr/>
            </p:nvSpPr>
            <p:spPr>
              <a:xfrm>
                <a:off x="5233356" y="3579444"/>
                <a:ext cx="1004365" cy="9669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400" b="1" kern="0" dirty="0">
                    <a:solidFill>
                      <a:schemeClr val="bg1"/>
                    </a:solidFill>
                    <a:latin typeface="Segoe UI" panose="020B0502040204020203" pitchFamily="34" charset="0"/>
                    <a:cs typeface="Segoe UI" panose="020B0502040204020203" pitchFamily="34" charset="0"/>
                  </a:rPr>
                  <a:t>C</a:t>
                </a:r>
                <a:endParaRPr lang="zh-CN" altLang="en-US" sz="2400" b="1" kern="0" dirty="0">
                  <a:solidFill>
                    <a:schemeClr val="bg1"/>
                  </a:solidFill>
                  <a:latin typeface="Segoe UI" panose="020B0502040204020203" pitchFamily="34" charset="0"/>
                  <a:cs typeface="Segoe UI" panose="020B0502040204020203" pitchFamily="34" charset="0"/>
                </a:endParaRPr>
              </a:p>
            </p:txBody>
          </p:sp>
          <p:sp>
            <p:nvSpPr>
              <p:cNvPr id="30" name="等腰三角形 4">
                <a:extLst>
                  <a:ext uri="{FF2B5EF4-FFF2-40B4-BE49-F238E27FC236}">
                    <a16:creationId xmlns:a16="http://schemas.microsoft.com/office/drawing/2014/main" id="{C93418FC-39B0-42BC-885D-C354B47307F3}"/>
                  </a:ext>
                </a:extLst>
              </p:cNvPr>
              <p:cNvSpPr/>
              <p:nvPr/>
            </p:nvSpPr>
            <p:spPr>
              <a:xfrm rot="9470628" flipH="1" flipV="1">
                <a:off x="5467683" y="2866633"/>
                <a:ext cx="228029" cy="662215"/>
              </a:xfrm>
              <a:custGeom>
                <a:avLst/>
                <a:gdLst/>
                <a:ahLst/>
                <a:cxnLst/>
                <a:rect l="l" t="t" r="r" b="b"/>
                <a:pathLst>
                  <a:path w="192964" h="560383">
                    <a:moveTo>
                      <a:pt x="66046" y="560383"/>
                    </a:moveTo>
                    <a:lnTo>
                      <a:pt x="0" y="437611"/>
                    </a:lnTo>
                    <a:lnTo>
                      <a:pt x="50013" y="454481"/>
                    </a:lnTo>
                    <a:cubicBezTo>
                      <a:pt x="162802" y="291013"/>
                      <a:pt x="137166" y="120464"/>
                      <a:pt x="101652" y="0"/>
                    </a:cubicBezTo>
                    <a:cubicBezTo>
                      <a:pt x="168790" y="118195"/>
                      <a:pt x="220957" y="274728"/>
                      <a:pt x="139072" y="484523"/>
                    </a:cubicBezTo>
                    <a:lnTo>
                      <a:pt x="192964" y="502702"/>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kern="0">
                  <a:solidFill>
                    <a:schemeClr val="tx1"/>
                  </a:solidFill>
                </a:endParaRPr>
              </a:p>
            </p:txBody>
          </p:sp>
          <p:sp>
            <p:nvSpPr>
              <p:cNvPr id="31" name="等腰三角形 4">
                <a:extLst>
                  <a:ext uri="{FF2B5EF4-FFF2-40B4-BE49-F238E27FC236}">
                    <a16:creationId xmlns:a16="http://schemas.microsoft.com/office/drawing/2014/main" id="{A47A95F5-0187-43E8-A138-013E28F2979D}"/>
                  </a:ext>
                </a:extLst>
              </p:cNvPr>
              <p:cNvSpPr/>
              <p:nvPr/>
            </p:nvSpPr>
            <p:spPr>
              <a:xfrm rot="3931767" flipH="1" flipV="1">
                <a:off x="4459026" y="2095182"/>
                <a:ext cx="362048" cy="970563"/>
              </a:xfrm>
              <a:custGeom>
                <a:avLst/>
                <a:gdLst/>
                <a:ahLst/>
                <a:cxnLst/>
                <a:rect l="l" t="t" r="r" b="b"/>
                <a:pathLst>
                  <a:path w="192964" h="560383">
                    <a:moveTo>
                      <a:pt x="66046" y="560383"/>
                    </a:moveTo>
                    <a:lnTo>
                      <a:pt x="0" y="437611"/>
                    </a:lnTo>
                    <a:lnTo>
                      <a:pt x="50013" y="454481"/>
                    </a:lnTo>
                    <a:cubicBezTo>
                      <a:pt x="162802" y="291013"/>
                      <a:pt x="137166" y="120464"/>
                      <a:pt x="101652" y="0"/>
                    </a:cubicBezTo>
                    <a:cubicBezTo>
                      <a:pt x="168790" y="118195"/>
                      <a:pt x="220957" y="274728"/>
                      <a:pt x="139072" y="484523"/>
                    </a:cubicBezTo>
                    <a:lnTo>
                      <a:pt x="192964" y="502702"/>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kern="0">
                  <a:solidFill>
                    <a:schemeClr val="tx1"/>
                  </a:solidFill>
                </a:endParaRPr>
              </a:p>
            </p:txBody>
          </p:sp>
          <p:sp>
            <p:nvSpPr>
              <p:cNvPr id="32" name="Rectangle 38">
                <a:extLst>
                  <a:ext uri="{FF2B5EF4-FFF2-40B4-BE49-F238E27FC236}">
                    <a16:creationId xmlns:a16="http://schemas.microsoft.com/office/drawing/2014/main" id="{0E8AD04A-CCF6-4A8F-84F1-A0E9AD860577}"/>
                  </a:ext>
                </a:extLst>
              </p:cNvPr>
              <p:cNvSpPr/>
              <p:nvPr/>
            </p:nvSpPr>
            <p:spPr>
              <a:xfrm>
                <a:off x="1090589" y="2962869"/>
                <a:ext cx="2629158" cy="1023150"/>
              </a:xfrm>
              <a:prstGeom prst="rect">
                <a:avLst/>
              </a:prstGeom>
            </p:spPr>
            <p:txBody>
              <a:bodyPr wrap="square">
                <a:spAutoFit/>
              </a:bodyPr>
              <a:lstStyle/>
              <a:p>
                <a:pPr fontAlgn="base">
                  <a:spcBef>
                    <a:spcPct val="0"/>
                  </a:spcBef>
                  <a:spcAft>
                    <a:spcPct val="0"/>
                  </a:spcAft>
                </a:pPr>
                <a:r>
                  <a:rPr lang="zh-CN" altLang="en-US" sz="1600" b="1" dirty="0">
                    <a:latin typeface="黑体" panose="02010609060101010101" pitchFamily="49" charset="-122"/>
                    <a:ea typeface="黑体" panose="02010609060101010101" pitchFamily="49" charset="-122"/>
                    <a:cs typeface="微软雅黑 Light" charset="0"/>
                  </a:rPr>
                  <a:t>提高城市街区之间的步行条件，提高城市区块整体用能效率，减小人为热排放 </a:t>
                </a:r>
              </a:p>
              <a:p>
                <a:pPr fontAlgn="base">
                  <a:spcBef>
                    <a:spcPct val="0"/>
                  </a:spcBef>
                  <a:spcAft>
                    <a:spcPct val="0"/>
                  </a:spcAft>
                </a:pPr>
                <a:endParaRPr lang="zh-CN" altLang="en-US" sz="1600" b="1" dirty="0">
                  <a:solidFill>
                    <a:schemeClr val="bg1"/>
                  </a:solidFill>
                  <a:latin typeface="黑体" panose="02010609060101010101" pitchFamily="49" charset="-122"/>
                  <a:ea typeface="黑体" panose="02010609060101010101" pitchFamily="49" charset="-122"/>
                  <a:cs typeface="微软雅黑 Light" charset="0"/>
                  <a:sym typeface="+mn-lt"/>
                </a:endParaRPr>
              </a:p>
            </p:txBody>
          </p:sp>
          <p:sp>
            <p:nvSpPr>
              <p:cNvPr id="33" name="Rectangle 39">
                <a:extLst>
                  <a:ext uri="{FF2B5EF4-FFF2-40B4-BE49-F238E27FC236}">
                    <a16:creationId xmlns:a16="http://schemas.microsoft.com/office/drawing/2014/main" id="{7ABA44CB-D3B9-470E-8C0E-54AD09031FA2}"/>
                  </a:ext>
                </a:extLst>
              </p:cNvPr>
              <p:cNvSpPr/>
              <p:nvPr/>
            </p:nvSpPr>
            <p:spPr>
              <a:xfrm>
                <a:off x="5895365" y="2925074"/>
                <a:ext cx="2475292" cy="506700"/>
              </a:xfrm>
              <a:prstGeom prst="rect">
                <a:avLst/>
              </a:prstGeom>
            </p:spPr>
            <p:txBody>
              <a:bodyPr wrap="square">
                <a:spAutoFit/>
              </a:bodyPr>
              <a:lstStyle/>
              <a:p>
                <a:pPr fontAlgn="base">
                  <a:spcBef>
                    <a:spcPct val="0"/>
                  </a:spcBef>
                  <a:spcAft>
                    <a:spcPct val="0"/>
                  </a:spcAft>
                </a:pPr>
                <a:r>
                  <a:rPr lang="zh-CN" altLang="en-US" sz="1600" b="1" dirty="0">
                    <a:latin typeface="黑体" panose="02010609060101010101" pitchFamily="49" charset="-122"/>
                    <a:ea typeface="黑体" panose="02010609060101010101" pitchFamily="49" charset="-122"/>
                  </a:rPr>
                  <a:t>调整建筑群布局，增强城市街区风渗透性</a:t>
                </a:r>
                <a:r>
                  <a:rPr lang="en-US" altLang="zh-CN" sz="1600" b="1" dirty="0">
                    <a:latin typeface="黑体" panose="02010609060101010101" pitchFamily="49" charset="-122"/>
                    <a:ea typeface="黑体" panose="02010609060101010101" pitchFamily="49" charset="-122"/>
                  </a:rPr>
                  <a:t> </a:t>
                </a:r>
                <a:endParaRPr lang="zh-CN" altLang="en-US" sz="1600" b="1" dirty="0">
                  <a:latin typeface="黑体" panose="02010609060101010101" pitchFamily="49" charset="-122"/>
                  <a:ea typeface="黑体" panose="02010609060101010101" pitchFamily="49" charset="-122"/>
                  <a:sym typeface="+mn-lt"/>
                </a:endParaRPr>
              </a:p>
            </p:txBody>
          </p:sp>
          <p:sp>
            <p:nvSpPr>
              <p:cNvPr id="34" name="Rectangle 40">
                <a:extLst>
                  <a:ext uri="{FF2B5EF4-FFF2-40B4-BE49-F238E27FC236}">
                    <a16:creationId xmlns:a16="http://schemas.microsoft.com/office/drawing/2014/main" id="{8AB343A0-7B13-4729-B809-24A13201468F}"/>
                  </a:ext>
                </a:extLst>
              </p:cNvPr>
              <p:cNvSpPr/>
              <p:nvPr/>
            </p:nvSpPr>
            <p:spPr>
              <a:xfrm>
                <a:off x="1276264" y="4213213"/>
                <a:ext cx="2925616" cy="321561"/>
              </a:xfrm>
              <a:prstGeom prst="rect">
                <a:avLst/>
              </a:prstGeom>
            </p:spPr>
            <p:txBody>
              <a:bodyPr wrap="square">
                <a:spAutoFit/>
              </a:bodyPr>
              <a:lstStyle/>
              <a:p>
                <a:pPr fontAlgn="base">
                  <a:spcBef>
                    <a:spcPct val="0"/>
                  </a:spcBef>
                  <a:spcAft>
                    <a:spcPct val="0"/>
                  </a:spcAft>
                </a:pPr>
                <a:r>
                  <a:rPr lang="zh-CN" altLang="en-US" sz="1600" b="1" dirty="0">
                    <a:latin typeface="黑体" panose="02010609060101010101" pitchFamily="49" charset="-122"/>
                    <a:ea typeface="黑体" panose="02010609060101010101" pitchFamily="49" charset="-122"/>
                    <a:cs typeface="Times New Roman" panose="02020603050405020304" pitchFamily="18" charset="0"/>
                  </a:rPr>
                  <a:t>运用冷材料，提高城市反照率</a:t>
                </a:r>
                <a:endParaRPr lang="zh-CN" altLang="en-US" sz="1600" b="1" dirty="0">
                  <a:latin typeface="黑体" panose="02010609060101010101" pitchFamily="49" charset="-122"/>
                  <a:ea typeface="黑体" panose="02010609060101010101" pitchFamily="49" charset="-122"/>
                  <a:cs typeface="Times New Roman" panose="02020603050405020304" pitchFamily="18" charset="0"/>
                  <a:sym typeface="+mn-lt"/>
                </a:endParaRPr>
              </a:p>
            </p:txBody>
          </p:sp>
          <p:sp>
            <p:nvSpPr>
              <p:cNvPr id="35" name="Rectangle 41">
                <a:extLst>
                  <a:ext uri="{FF2B5EF4-FFF2-40B4-BE49-F238E27FC236}">
                    <a16:creationId xmlns:a16="http://schemas.microsoft.com/office/drawing/2014/main" id="{FB20D964-6928-445A-8B1A-BFA60D382FFB}"/>
                  </a:ext>
                </a:extLst>
              </p:cNvPr>
              <p:cNvSpPr/>
              <p:nvPr/>
            </p:nvSpPr>
            <p:spPr>
              <a:xfrm>
                <a:off x="6264181" y="3819233"/>
                <a:ext cx="1844090" cy="555424"/>
              </a:xfrm>
              <a:prstGeom prst="rect">
                <a:avLst/>
              </a:prstGeom>
            </p:spPr>
            <p:txBody>
              <a:bodyPr wrap="square">
                <a:spAutoFit/>
              </a:bodyPr>
              <a:lstStyle/>
              <a:p>
                <a:pPr fontAlgn="base">
                  <a:spcBef>
                    <a:spcPct val="0"/>
                  </a:spcBef>
                  <a:spcAft>
                    <a:spcPct val="0"/>
                  </a:spcAft>
                </a:pPr>
                <a:r>
                  <a:rPr lang="zh-CN" altLang="en-US" sz="1600" b="1" u="sng"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增加</a:t>
                </a:r>
                <a:r>
                  <a:rPr lang="zh-CN" altLang="en-US" sz="1600" b="1" u="sng" dirty="0">
                    <a:solidFill>
                      <a:srgbClr val="FF0000"/>
                    </a:solidFill>
                    <a:latin typeface="黑体" panose="02010609060101010101" pitchFamily="49" charset="-122"/>
                    <a:ea typeface="黑体" panose="02010609060101010101" pitchFamily="49" charset="-122"/>
                  </a:rPr>
                  <a:t>城市</a:t>
                </a:r>
                <a:r>
                  <a:rPr lang="zh-CN" altLang="en-US" sz="1600" b="1" u="sng"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绿化覆盖，提高蒸腾蒸发量</a:t>
                </a:r>
                <a:endParaRPr lang="zh-CN" altLang="en-US" sz="1600" b="1" u="sng" dirty="0">
                  <a:solidFill>
                    <a:srgbClr val="FF0000"/>
                  </a:solidFill>
                  <a:latin typeface="黑体" panose="02010609060101010101" pitchFamily="49" charset="-122"/>
                  <a:ea typeface="黑体" panose="02010609060101010101" pitchFamily="49" charset="-122"/>
                  <a:cs typeface="微软雅黑 Light" charset="0"/>
                  <a:sym typeface="+mn-lt"/>
                </a:endParaRPr>
              </a:p>
            </p:txBody>
          </p:sp>
          <p:sp>
            <p:nvSpPr>
              <p:cNvPr id="36" name="任意形状 4">
                <a:extLst>
                  <a:ext uri="{FF2B5EF4-FFF2-40B4-BE49-F238E27FC236}">
                    <a16:creationId xmlns:a16="http://schemas.microsoft.com/office/drawing/2014/main" id="{CBF459D9-F664-43DD-AB29-1A5E9ECD2EEE}"/>
                  </a:ext>
                </a:extLst>
              </p:cNvPr>
              <p:cNvSpPr>
                <a:spLocks noChangeAspect="1"/>
              </p:cNvSpPr>
              <p:nvPr/>
            </p:nvSpPr>
            <p:spPr>
              <a:xfrm>
                <a:off x="4254235" y="2817804"/>
                <a:ext cx="1058752" cy="1018968"/>
              </a:xfrm>
              <a:custGeom>
                <a:avLst/>
                <a:gdLst>
                  <a:gd name="connsiteX0" fmla="*/ 0 w 1424781"/>
                  <a:gd name="connsiteY0" fmla="*/ 712391 h 1424781"/>
                  <a:gd name="connsiteX1" fmla="*/ 712391 w 1424781"/>
                  <a:gd name="connsiteY1" fmla="*/ 0 h 1424781"/>
                  <a:gd name="connsiteX2" fmla="*/ 1424782 w 1424781"/>
                  <a:gd name="connsiteY2" fmla="*/ 712391 h 1424781"/>
                  <a:gd name="connsiteX3" fmla="*/ 712391 w 1424781"/>
                  <a:gd name="connsiteY3" fmla="*/ 1424782 h 1424781"/>
                  <a:gd name="connsiteX4" fmla="*/ 0 w 1424781"/>
                  <a:gd name="connsiteY4" fmla="*/ 712391 h 142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781" h="1424781">
                    <a:moveTo>
                      <a:pt x="0" y="712391"/>
                    </a:moveTo>
                    <a:cubicBezTo>
                      <a:pt x="0" y="318948"/>
                      <a:pt x="318948" y="0"/>
                      <a:pt x="712391" y="0"/>
                    </a:cubicBezTo>
                    <a:cubicBezTo>
                      <a:pt x="1105834" y="0"/>
                      <a:pt x="1424782" y="318948"/>
                      <a:pt x="1424782" y="712391"/>
                    </a:cubicBezTo>
                    <a:cubicBezTo>
                      <a:pt x="1424782" y="1105834"/>
                      <a:pt x="1105834" y="1424782"/>
                      <a:pt x="712391" y="1424782"/>
                    </a:cubicBezTo>
                    <a:cubicBezTo>
                      <a:pt x="318948" y="1424782"/>
                      <a:pt x="0" y="1105834"/>
                      <a:pt x="0" y="71239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018" tIns="186018" rIns="186018" bIns="186018" numCol="1" spcCol="1270" anchor="ctr" anchorCtr="0">
                <a:noAutofit/>
              </a:bodyPr>
              <a:lstStyle/>
              <a:p>
                <a:pPr algn="ctr" defTabSz="1033463">
                  <a:lnSpc>
                    <a:spcPct val="90000"/>
                  </a:lnSpc>
                  <a:spcBef>
                    <a:spcPct val="0"/>
                  </a:spcBef>
                  <a:spcAft>
                    <a:spcPct val="35000"/>
                  </a:spcAft>
                </a:pPr>
                <a:r>
                  <a:rPr lang="zh-CN" altLang="en-US" sz="2000" b="1" dirty="0">
                    <a:solidFill>
                      <a:schemeClr val="tx1"/>
                    </a:solidFill>
                  </a:rPr>
                  <a:t>主要策略 </a:t>
                </a:r>
                <a:endParaRPr lang="zh-CN" altLang="en-US" sz="2000" dirty="0">
                  <a:solidFill>
                    <a:schemeClr val="tx1"/>
                  </a:solidFill>
                  <a:cs typeface="+mn-ea"/>
                  <a:sym typeface="+mn-lt"/>
                </a:endParaRPr>
              </a:p>
            </p:txBody>
          </p:sp>
        </p:grpSp>
        <p:sp>
          <p:nvSpPr>
            <p:cNvPr id="46" name="椭圆 30">
              <a:extLst>
                <a:ext uri="{FF2B5EF4-FFF2-40B4-BE49-F238E27FC236}">
                  <a16:creationId xmlns:a16="http://schemas.microsoft.com/office/drawing/2014/main" id="{24C2F693-C776-47E4-B439-1396EF684FDD}"/>
                </a:ext>
              </a:extLst>
            </p:cNvPr>
            <p:cNvSpPr>
              <a:spLocks noChangeAspect="1"/>
            </p:cNvSpPr>
            <p:nvPr/>
          </p:nvSpPr>
          <p:spPr>
            <a:xfrm>
              <a:off x="5332158" y="2618000"/>
              <a:ext cx="552469" cy="57403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400" b="1" kern="0" dirty="0">
                  <a:solidFill>
                    <a:schemeClr val="bg1"/>
                  </a:solidFill>
                  <a:latin typeface="Segoe UI" panose="020B0502040204020203" pitchFamily="34" charset="0"/>
                  <a:cs typeface="Segoe UI" panose="020B0502040204020203" pitchFamily="34" charset="0"/>
                </a:rPr>
                <a:t>B</a:t>
              </a:r>
              <a:endParaRPr lang="zh-CN" altLang="en-US" sz="2400" b="1" kern="0" dirty="0">
                <a:solidFill>
                  <a:schemeClr val="bg1"/>
                </a:solidFill>
                <a:latin typeface="Segoe UI" panose="020B0502040204020203" pitchFamily="34" charset="0"/>
                <a:cs typeface="Segoe UI" panose="020B0502040204020203" pitchFamily="34" charset="0"/>
              </a:endParaRPr>
            </a:p>
          </p:txBody>
        </p:sp>
        <p:sp>
          <p:nvSpPr>
            <p:cNvPr id="47" name="椭圆 30">
              <a:extLst>
                <a:ext uri="{FF2B5EF4-FFF2-40B4-BE49-F238E27FC236}">
                  <a16:creationId xmlns:a16="http://schemas.microsoft.com/office/drawing/2014/main" id="{6693FE31-9D0C-41E6-AAF7-1BE629709A75}"/>
                </a:ext>
              </a:extLst>
            </p:cNvPr>
            <p:cNvSpPr>
              <a:spLocks noChangeAspect="1"/>
            </p:cNvSpPr>
            <p:nvPr/>
          </p:nvSpPr>
          <p:spPr>
            <a:xfrm>
              <a:off x="4000619" y="4471954"/>
              <a:ext cx="552469" cy="57403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400" b="1" kern="0" dirty="0">
                  <a:solidFill>
                    <a:schemeClr val="bg1"/>
                  </a:solidFill>
                  <a:latin typeface="Segoe UI" panose="020B0502040204020203" pitchFamily="34" charset="0"/>
                  <a:cs typeface="Segoe UI" panose="020B0502040204020203" pitchFamily="34" charset="0"/>
                </a:rPr>
                <a:t>D</a:t>
              </a:r>
              <a:endParaRPr lang="zh-CN" altLang="en-US" sz="2400" b="1" kern="0" dirty="0">
                <a:solidFill>
                  <a:schemeClr val="bg1"/>
                </a:solidFill>
                <a:latin typeface="Segoe UI" panose="020B0502040204020203" pitchFamily="34" charset="0"/>
                <a:cs typeface="Segoe UI" panose="020B0502040204020203" pitchFamily="34" charset="0"/>
              </a:endParaRPr>
            </a:p>
          </p:txBody>
        </p:sp>
      </p:grpSp>
      <p:sp>
        <p:nvSpPr>
          <p:cNvPr id="50" name="矩形 49">
            <a:extLst>
              <a:ext uri="{FF2B5EF4-FFF2-40B4-BE49-F238E27FC236}">
                <a16:creationId xmlns:a16="http://schemas.microsoft.com/office/drawing/2014/main" id="{A3762DBC-6228-4B87-AB79-C58D193EC187}"/>
              </a:ext>
            </a:extLst>
          </p:cNvPr>
          <p:cNvSpPr/>
          <p:nvPr/>
        </p:nvSpPr>
        <p:spPr>
          <a:xfrm>
            <a:off x="6875854" y="4757532"/>
            <a:ext cx="1104554" cy="507831"/>
          </a:xfrm>
          <a:prstGeom prst="rect">
            <a:avLst/>
          </a:prstGeom>
        </p:spPr>
        <p:txBody>
          <a:bodyPr wrap="square">
            <a:spAutoFit/>
          </a:bodyPr>
          <a:lstStyle/>
          <a:p>
            <a:pPr>
              <a:lnSpc>
                <a:spcPct val="150000"/>
              </a:lnSpc>
            </a:pPr>
            <a:r>
              <a:rPr lang="zh-CN" altLang="en-US" b="1" dirty="0">
                <a:solidFill>
                  <a:srgbClr val="1222F6"/>
                </a:solidFill>
              </a:rPr>
              <a:t>社区尺度</a:t>
            </a:r>
            <a:endParaRPr lang="en-US" altLang="zh-CN" b="1" dirty="0">
              <a:solidFill>
                <a:srgbClr val="1222F6"/>
              </a:solidFill>
            </a:endParaRPr>
          </a:p>
        </p:txBody>
      </p:sp>
      <p:sp>
        <p:nvSpPr>
          <p:cNvPr id="51" name="矩形 50">
            <a:extLst>
              <a:ext uri="{FF2B5EF4-FFF2-40B4-BE49-F238E27FC236}">
                <a16:creationId xmlns:a16="http://schemas.microsoft.com/office/drawing/2014/main" id="{DFA116B8-6465-4A96-8A0B-CB9F8A737E56}"/>
              </a:ext>
            </a:extLst>
          </p:cNvPr>
          <p:cNvSpPr/>
          <p:nvPr/>
        </p:nvSpPr>
        <p:spPr>
          <a:xfrm>
            <a:off x="2486307" y="4866065"/>
            <a:ext cx="1547476" cy="460382"/>
          </a:xfrm>
          <a:prstGeom prst="rect">
            <a:avLst/>
          </a:prstGeom>
        </p:spPr>
        <p:txBody>
          <a:bodyPr wrap="square">
            <a:spAutoFit/>
          </a:bodyPr>
          <a:lstStyle/>
          <a:p>
            <a:pPr>
              <a:lnSpc>
                <a:spcPct val="150000"/>
              </a:lnSpc>
            </a:pPr>
            <a:r>
              <a:rPr lang="zh-CN" altLang="en-US" b="1" dirty="0">
                <a:solidFill>
                  <a:srgbClr val="1222F6"/>
                </a:solidFill>
              </a:rPr>
              <a:t>建筑尺度</a:t>
            </a:r>
            <a:endParaRPr lang="en-US" altLang="zh-CN" b="1" dirty="0">
              <a:solidFill>
                <a:srgbClr val="1222F6"/>
              </a:solidFill>
            </a:endParaRPr>
          </a:p>
        </p:txBody>
      </p:sp>
      <p:sp>
        <p:nvSpPr>
          <p:cNvPr id="54" name="矩形 53">
            <a:extLst>
              <a:ext uri="{FF2B5EF4-FFF2-40B4-BE49-F238E27FC236}">
                <a16:creationId xmlns:a16="http://schemas.microsoft.com/office/drawing/2014/main" id="{C8433C46-5AAB-4401-8F2D-ABDA8268D3A1}"/>
              </a:ext>
            </a:extLst>
          </p:cNvPr>
          <p:cNvSpPr/>
          <p:nvPr/>
        </p:nvSpPr>
        <p:spPr>
          <a:xfrm>
            <a:off x="251520" y="116632"/>
            <a:ext cx="6136616"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城市绿地规划</a:t>
            </a:r>
            <a:r>
              <a:rPr lang="zh-CN" altLang="en-US"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（城市规划）</a:t>
            </a:r>
            <a:endParaRPr lang="en-US" altLang="zh-CN"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845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1">
            <a:extLst>
              <a:ext uri="{FF2B5EF4-FFF2-40B4-BE49-F238E27FC236}">
                <a16:creationId xmlns:a16="http://schemas.microsoft.com/office/drawing/2014/main" id="{FE8F4260-5BAC-439B-8915-21E267B0969B}"/>
              </a:ext>
            </a:extLst>
          </p:cNvPr>
          <p:cNvSpPr txBox="1">
            <a:spLocks/>
          </p:cNvSpPr>
          <p:nvPr/>
        </p:nvSpPr>
        <p:spPr>
          <a:xfrm>
            <a:off x="550986" y="866819"/>
            <a:ext cx="6987119" cy="658796"/>
          </a:xfrm>
          <a:prstGeom prst="rect">
            <a:avLst/>
          </a:prstGeom>
        </p:spPr>
        <p:txBody>
          <a:bodyPr vert="horz" lIns="91440" tIns="45720" rIns="91440" bIns="45720" rtlCol="0" anchor="ctr">
            <a:normAutofit/>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dirty="0"/>
              <a:t>城市绿地与城市风廊规划</a:t>
            </a:r>
          </a:p>
        </p:txBody>
      </p:sp>
      <p:sp>
        <p:nvSpPr>
          <p:cNvPr id="2" name="灯片编号占位符 1">
            <a:extLst>
              <a:ext uri="{FF2B5EF4-FFF2-40B4-BE49-F238E27FC236}">
                <a16:creationId xmlns:a16="http://schemas.microsoft.com/office/drawing/2014/main" id="{38B6E577-95FF-498B-85B5-1C11E4B6FCBE}"/>
              </a:ext>
            </a:extLst>
          </p:cNvPr>
          <p:cNvSpPr>
            <a:spLocks noGrp="1"/>
          </p:cNvSpPr>
          <p:nvPr>
            <p:ph type="sldNum" sz="quarter" idx="12"/>
          </p:nvPr>
        </p:nvSpPr>
        <p:spPr/>
        <p:txBody>
          <a:bodyPr/>
          <a:lstStyle/>
          <a:p>
            <a:fld id="{8D671B65-C10E-8F4A-8749-824F9A1D4539}" type="slidenum">
              <a:rPr lang="en-US" smtClean="0"/>
              <a:pPr/>
              <a:t>12</a:t>
            </a:fld>
            <a:endParaRPr lang="en-US" dirty="0"/>
          </a:p>
        </p:txBody>
      </p:sp>
      <p:sp>
        <p:nvSpPr>
          <p:cNvPr id="54" name="矩形 53">
            <a:extLst>
              <a:ext uri="{FF2B5EF4-FFF2-40B4-BE49-F238E27FC236}">
                <a16:creationId xmlns:a16="http://schemas.microsoft.com/office/drawing/2014/main" id="{C8433C46-5AAB-4401-8F2D-ABDA8268D3A1}"/>
              </a:ext>
            </a:extLst>
          </p:cNvPr>
          <p:cNvSpPr/>
          <p:nvPr/>
        </p:nvSpPr>
        <p:spPr>
          <a:xfrm>
            <a:off x="251520" y="116632"/>
            <a:ext cx="3972562"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城市绿地规划</a:t>
            </a:r>
            <a:endPar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4019A853-00FB-44C4-80FD-9E005111DFE1}"/>
              </a:ext>
            </a:extLst>
          </p:cNvPr>
          <p:cNvSpPr/>
          <p:nvPr/>
        </p:nvSpPr>
        <p:spPr>
          <a:xfrm>
            <a:off x="472524" y="1411276"/>
            <a:ext cx="8057415" cy="1323439"/>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“风廊”在城市规划中的应用和实施是一个将开敞空间、绿地、林地、水系、山体和城市建设综合考虑的生态规划与设计的过程。</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p:txBody>
      </p:sp>
      <p:grpSp>
        <p:nvGrpSpPr>
          <p:cNvPr id="6" name="组合 5">
            <a:extLst>
              <a:ext uri="{FF2B5EF4-FFF2-40B4-BE49-F238E27FC236}">
                <a16:creationId xmlns:a16="http://schemas.microsoft.com/office/drawing/2014/main" id="{CC6C3AF1-8DB8-4FF8-BBF3-CBAEBC448550}"/>
              </a:ext>
            </a:extLst>
          </p:cNvPr>
          <p:cNvGrpSpPr/>
          <p:nvPr/>
        </p:nvGrpSpPr>
        <p:grpSpPr>
          <a:xfrm>
            <a:off x="-108520" y="2255347"/>
            <a:ext cx="9139403" cy="4075295"/>
            <a:chOff x="8838" y="1232837"/>
            <a:chExt cx="9139403" cy="4075295"/>
          </a:xfrm>
        </p:grpSpPr>
        <p:sp>
          <p:nvSpPr>
            <p:cNvPr id="76" name="文本框 8">
              <a:extLst>
                <a:ext uri="{FF2B5EF4-FFF2-40B4-BE49-F238E27FC236}">
                  <a16:creationId xmlns:a16="http://schemas.microsoft.com/office/drawing/2014/main" id="{4FB2504E-1CF7-419B-951C-FEECA1BB6413}"/>
                </a:ext>
              </a:extLst>
            </p:cNvPr>
            <p:cNvSpPr txBox="1"/>
            <p:nvPr/>
          </p:nvSpPr>
          <p:spPr>
            <a:xfrm>
              <a:off x="6089494" y="4092904"/>
              <a:ext cx="3058747"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400" dirty="0">
                  <a:latin typeface="黑体" panose="02010609060101010101" pitchFamily="49" charset="-122"/>
                  <a:ea typeface="黑体" panose="02010609060101010101" pitchFamily="49" charset="-122"/>
                </a:rPr>
                <a:t>由于近年来雾霾的频发，我国一些大城市如武汉、西安、和长沙等地均借鉴香港的风环境评估经验开展了风道规划专项研究</a:t>
              </a:r>
              <a:endParaRPr lang="en-US" sz="1400" dirty="0">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2559325D-D244-48C1-83B7-C85BE4E6B069}"/>
                </a:ext>
              </a:extLst>
            </p:cNvPr>
            <p:cNvGrpSpPr/>
            <p:nvPr/>
          </p:nvGrpSpPr>
          <p:grpSpPr>
            <a:xfrm>
              <a:off x="8838" y="1232837"/>
              <a:ext cx="9135162" cy="4075295"/>
              <a:chOff x="8838" y="1232837"/>
              <a:chExt cx="9135162" cy="4075295"/>
            </a:xfrm>
          </p:grpSpPr>
          <p:sp>
            <p:nvSpPr>
              <p:cNvPr id="52" name="矩形 51">
                <a:extLst>
                  <a:ext uri="{FF2B5EF4-FFF2-40B4-BE49-F238E27FC236}">
                    <a16:creationId xmlns:a16="http://schemas.microsoft.com/office/drawing/2014/main" id="{2EBA9072-5554-4440-BC99-C8F6129738D0}"/>
                  </a:ext>
                </a:extLst>
              </p:cNvPr>
              <p:cNvSpPr/>
              <p:nvPr/>
            </p:nvSpPr>
            <p:spPr>
              <a:xfrm>
                <a:off x="8838" y="3259551"/>
                <a:ext cx="9135162" cy="3325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grpSp>
            <p:nvGrpSpPr>
              <p:cNvPr id="4" name="组合 3">
                <a:extLst>
                  <a:ext uri="{FF2B5EF4-FFF2-40B4-BE49-F238E27FC236}">
                    <a16:creationId xmlns:a16="http://schemas.microsoft.com/office/drawing/2014/main" id="{6075B1B8-8887-4D71-B8A2-8124D5D1A05C}"/>
                  </a:ext>
                </a:extLst>
              </p:cNvPr>
              <p:cNvGrpSpPr/>
              <p:nvPr/>
            </p:nvGrpSpPr>
            <p:grpSpPr>
              <a:xfrm>
                <a:off x="858603" y="1232837"/>
                <a:ext cx="8285397" cy="4075295"/>
                <a:chOff x="858603" y="1232837"/>
                <a:chExt cx="8285397" cy="4075295"/>
              </a:xfrm>
            </p:grpSpPr>
            <p:grpSp>
              <p:nvGrpSpPr>
                <p:cNvPr id="55" name="组合 54">
                  <a:extLst>
                    <a:ext uri="{FF2B5EF4-FFF2-40B4-BE49-F238E27FC236}">
                      <a16:creationId xmlns:a16="http://schemas.microsoft.com/office/drawing/2014/main" id="{B751DBCD-F246-4C13-AD74-389C7165FDD2}"/>
                    </a:ext>
                  </a:extLst>
                </p:cNvPr>
                <p:cNvGrpSpPr/>
                <p:nvPr/>
              </p:nvGrpSpPr>
              <p:grpSpPr>
                <a:xfrm>
                  <a:off x="858603" y="1535875"/>
                  <a:ext cx="221673" cy="2002971"/>
                  <a:chOff x="643356" y="1151906"/>
                  <a:chExt cx="166255" cy="1502228"/>
                </a:xfrm>
              </p:grpSpPr>
              <p:sp>
                <p:nvSpPr>
                  <p:cNvPr id="56" name="椭圆 55">
                    <a:extLst>
                      <a:ext uri="{FF2B5EF4-FFF2-40B4-BE49-F238E27FC236}">
                        <a16:creationId xmlns:a16="http://schemas.microsoft.com/office/drawing/2014/main" id="{7DC11856-E0B2-4654-8276-4487E922414B}"/>
                      </a:ext>
                    </a:extLst>
                  </p:cNvPr>
                  <p:cNvSpPr/>
                  <p:nvPr/>
                </p:nvSpPr>
                <p:spPr>
                  <a:xfrm>
                    <a:off x="643356" y="2487879"/>
                    <a:ext cx="166255" cy="1662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57" name="直线连接符 20">
                    <a:extLst>
                      <a:ext uri="{FF2B5EF4-FFF2-40B4-BE49-F238E27FC236}">
                        <a16:creationId xmlns:a16="http://schemas.microsoft.com/office/drawing/2014/main" id="{91B15766-3D4F-4963-A8DC-0C10C031571F}"/>
                      </a:ext>
                    </a:extLst>
                  </p:cNvPr>
                  <p:cNvCxnSpPr>
                    <a:stCxn id="56" idx="0"/>
                  </p:cNvCxnSpPr>
                  <p:nvPr/>
                </p:nvCxnSpPr>
                <p:spPr>
                  <a:xfrm flipV="1">
                    <a:off x="726484" y="1151906"/>
                    <a:ext cx="0" cy="1335973"/>
                  </a:xfrm>
                  <a:prstGeom prst="line">
                    <a:avLst/>
                  </a:prstGeom>
                  <a:ln w="19050">
                    <a:solidFill>
                      <a:schemeClr val="accent1">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58" name="文本框 8">
                  <a:extLst>
                    <a:ext uri="{FF2B5EF4-FFF2-40B4-BE49-F238E27FC236}">
                      <a16:creationId xmlns:a16="http://schemas.microsoft.com/office/drawing/2014/main" id="{4CABFA8B-6AB9-434A-8A0E-1E0A8AC4F995}"/>
                    </a:ext>
                  </a:extLst>
                </p:cNvPr>
                <p:cNvSpPr txBox="1"/>
                <p:nvPr/>
              </p:nvSpPr>
              <p:spPr>
                <a:xfrm>
                  <a:off x="1032824" y="2036651"/>
                  <a:ext cx="2408275"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400" dirty="0">
                      <a:latin typeface="黑体" panose="02010609060101010101" pitchFamily="49" charset="-122"/>
                      <a:ea typeface="黑体" panose="02010609060101010101" pitchFamily="49" charset="-122"/>
                    </a:rPr>
                    <a:t>最早开始城市气候和相应规划研究的国家，目前德国的大中型城市不同层级的规划中均有此项专门研究。</a:t>
                  </a:r>
                  <a:endParaRPr lang="zh-CN" altLang="en-US" sz="1333" dirty="0">
                    <a:solidFill>
                      <a:schemeClr val="tx1">
                        <a:lumMod val="85000"/>
                        <a:lumOff val="15000"/>
                      </a:schemeClr>
                    </a:solidFill>
                    <a:latin typeface="微软雅黑" charset="0"/>
                    <a:ea typeface="微软雅黑" charset="0"/>
                  </a:endParaRPr>
                </a:p>
              </p:txBody>
            </p:sp>
            <p:sp>
              <p:nvSpPr>
                <p:cNvPr id="59" name="矩形 58">
                  <a:extLst>
                    <a:ext uri="{FF2B5EF4-FFF2-40B4-BE49-F238E27FC236}">
                      <a16:creationId xmlns:a16="http://schemas.microsoft.com/office/drawing/2014/main" id="{39664422-B471-4B73-95A6-77DB5DBD3938}"/>
                    </a:ext>
                  </a:extLst>
                </p:cNvPr>
                <p:cNvSpPr/>
                <p:nvPr/>
              </p:nvSpPr>
              <p:spPr>
                <a:xfrm>
                  <a:off x="1066374" y="1732630"/>
                  <a:ext cx="2095445" cy="379656"/>
                </a:xfrm>
                <a:prstGeom prst="rect">
                  <a:avLst/>
                </a:prstGeom>
              </p:spPr>
              <p:txBody>
                <a:bodyPr wrap="square">
                  <a:spAutoFit/>
                </a:bodyPr>
                <a:lstStyle/>
                <a:p>
                  <a:r>
                    <a:rPr lang="zh-CN" altLang="en-US" b="1" dirty="0">
                      <a:solidFill>
                        <a:schemeClr val="tx1">
                          <a:lumMod val="85000"/>
                          <a:lumOff val="15000"/>
                        </a:schemeClr>
                      </a:solidFill>
                      <a:latin typeface="Century Gothic"/>
                      <a:ea typeface="微软雅黑" charset="0"/>
                    </a:rPr>
                    <a:t>德国</a:t>
                  </a:r>
                  <a:endParaRPr lang="zh-CN" altLang="en-US" sz="1800" b="1" dirty="0">
                    <a:solidFill>
                      <a:schemeClr val="tx1">
                        <a:lumMod val="85000"/>
                        <a:lumOff val="15000"/>
                      </a:schemeClr>
                    </a:solidFill>
                    <a:latin typeface="Century Gothic"/>
                    <a:ea typeface="微软雅黑" charset="0"/>
                  </a:endParaRPr>
                </a:p>
              </p:txBody>
            </p:sp>
            <p:sp>
              <p:nvSpPr>
                <p:cNvPr id="60" name="矩形 59">
                  <a:extLst>
                    <a:ext uri="{FF2B5EF4-FFF2-40B4-BE49-F238E27FC236}">
                      <a16:creationId xmlns:a16="http://schemas.microsoft.com/office/drawing/2014/main" id="{08F1E348-E096-4DA8-B037-F68B52050651}"/>
                    </a:ext>
                  </a:extLst>
                </p:cNvPr>
                <p:cNvSpPr/>
                <p:nvPr/>
              </p:nvSpPr>
              <p:spPr>
                <a:xfrm>
                  <a:off x="1080273" y="1232837"/>
                  <a:ext cx="1670887" cy="584775"/>
                </a:xfrm>
                <a:prstGeom prst="rect">
                  <a:avLst/>
                </a:prstGeom>
              </p:spPr>
              <p:txBody>
                <a:bodyPr wrap="square">
                  <a:spAutoFit/>
                </a:bodyPr>
                <a:lstStyle/>
                <a:p>
                  <a:r>
                    <a:rPr lang="en-US" altLang="zh-CN" sz="3200" b="1" dirty="0">
                      <a:solidFill>
                        <a:schemeClr val="accent1"/>
                      </a:solidFill>
                      <a:latin typeface="Century Gothic"/>
                      <a:ea typeface="微软雅黑" charset="0"/>
                    </a:rPr>
                    <a:t>1980s</a:t>
                  </a:r>
                  <a:endParaRPr lang="zh-CN" altLang="en-US" sz="3200" b="1" dirty="0">
                    <a:solidFill>
                      <a:schemeClr val="accent1"/>
                    </a:solidFill>
                    <a:latin typeface="Century Gothic"/>
                    <a:ea typeface="微软雅黑" charset="0"/>
                  </a:endParaRPr>
                </a:p>
              </p:txBody>
            </p:sp>
            <p:grpSp>
              <p:nvGrpSpPr>
                <p:cNvPr id="61" name="组合 60">
                  <a:extLst>
                    <a:ext uri="{FF2B5EF4-FFF2-40B4-BE49-F238E27FC236}">
                      <a16:creationId xmlns:a16="http://schemas.microsoft.com/office/drawing/2014/main" id="{04B9E776-10BF-45CE-AF67-C958CC0BE4F4}"/>
                    </a:ext>
                  </a:extLst>
                </p:cNvPr>
                <p:cNvGrpSpPr/>
                <p:nvPr/>
              </p:nvGrpSpPr>
              <p:grpSpPr>
                <a:xfrm>
                  <a:off x="2284414" y="3259551"/>
                  <a:ext cx="221673" cy="1990765"/>
                  <a:chOff x="2525772" y="2487879"/>
                  <a:chExt cx="166255" cy="1493074"/>
                </a:xfrm>
              </p:grpSpPr>
              <p:sp>
                <p:nvSpPr>
                  <p:cNvPr id="62" name="椭圆 61">
                    <a:extLst>
                      <a:ext uri="{FF2B5EF4-FFF2-40B4-BE49-F238E27FC236}">
                        <a16:creationId xmlns:a16="http://schemas.microsoft.com/office/drawing/2014/main" id="{4C305919-EBE0-43C9-9261-C78356C66C6C}"/>
                      </a:ext>
                    </a:extLst>
                  </p:cNvPr>
                  <p:cNvSpPr/>
                  <p:nvPr/>
                </p:nvSpPr>
                <p:spPr>
                  <a:xfrm>
                    <a:off x="2525772" y="2487879"/>
                    <a:ext cx="166255" cy="1662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63" name="直线连接符 54">
                    <a:extLst>
                      <a:ext uri="{FF2B5EF4-FFF2-40B4-BE49-F238E27FC236}">
                        <a16:creationId xmlns:a16="http://schemas.microsoft.com/office/drawing/2014/main" id="{684BF4CB-7064-4233-B20F-C2479A090F2E}"/>
                      </a:ext>
                    </a:extLst>
                  </p:cNvPr>
                  <p:cNvCxnSpPr/>
                  <p:nvPr/>
                </p:nvCxnSpPr>
                <p:spPr>
                  <a:xfrm>
                    <a:off x="2608900" y="2644980"/>
                    <a:ext cx="0" cy="1335973"/>
                  </a:xfrm>
                  <a:prstGeom prst="line">
                    <a:avLst/>
                  </a:prstGeom>
                  <a:ln w="19050">
                    <a:solidFill>
                      <a:schemeClr val="accent2">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64" name="文本框 8">
                  <a:extLst>
                    <a:ext uri="{FF2B5EF4-FFF2-40B4-BE49-F238E27FC236}">
                      <a16:creationId xmlns:a16="http://schemas.microsoft.com/office/drawing/2014/main" id="{C26C4717-0E8C-4B51-A25E-6C743A1A4F06}"/>
                    </a:ext>
                  </a:extLst>
                </p:cNvPr>
                <p:cNvSpPr txBox="1"/>
                <p:nvPr/>
              </p:nvSpPr>
              <p:spPr>
                <a:xfrm>
                  <a:off x="2408972" y="4095492"/>
                  <a:ext cx="3158255"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开始开展针对东京都</a:t>
                  </a:r>
                  <a:r>
                    <a:rPr lang="en-US" altLang="zh-CN" sz="1400" dirty="0">
                      <a:solidFill>
                        <a:schemeClr val="tx1">
                          <a:lumMod val="85000"/>
                          <a:lumOff val="15000"/>
                        </a:schemeClr>
                      </a:solidFill>
                      <a:latin typeface="黑体" panose="02010609060101010101" pitchFamily="49" charset="-122"/>
                      <a:ea typeface="黑体" panose="02010609060101010101" pitchFamily="49" charset="-122"/>
                    </a:rPr>
                    <a:t>23</a:t>
                  </a:r>
                  <a:r>
                    <a:rPr lang="zh-CN" altLang="en-US" sz="1400" dirty="0">
                      <a:solidFill>
                        <a:schemeClr val="tx1">
                          <a:lumMod val="85000"/>
                          <a:lumOff val="15000"/>
                        </a:schemeClr>
                      </a:solidFill>
                      <a:latin typeface="黑体" panose="02010609060101010101" pitchFamily="49" charset="-122"/>
                      <a:ea typeface="黑体" panose="02010609060101010101" pitchFamily="49" charset="-122"/>
                    </a:rPr>
                    <a:t>区的热环境研究，公布有针对性地城市热岛控制措施导则，采取的措施</a:t>
                  </a:r>
                  <a:r>
                    <a:rPr lang="zh-CN" altLang="en-US" sz="1400" dirty="0">
                      <a:solidFill>
                        <a:srgbClr val="3333CC"/>
                      </a:solidFill>
                      <a:latin typeface="黑体" panose="02010609060101010101" pitchFamily="49" charset="-122"/>
                      <a:ea typeface="黑体" panose="02010609060101010101" pitchFamily="49" charset="-122"/>
                    </a:rPr>
                    <a:t>有增加绿化覆盖率、控制建筑挡风面及降低人为排放</a:t>
                  </a:r>
                </a:p>
              </p:txBody>
            </p:sp>
            <p:sp>
              <p:nvSpPr>
                <p:cNvPr id="65" name="矩形 64">
                  <a:extLst>
                    <a:ext uri="{FF2B5EF4-FFF2-40B4-BE49-F238E27FC236}">
                      <a16:creationId xmlns:a16="http://schemas.microsoft.com/office/drawing/2014/main" id="{26F6A1E1-E190-4811-A675-A7D56AD97B0C}"/>
                    </a:ext>
                  </a:extLst>
                </p:cNvPr>
                <p:cNvSpPr/>
                <p:nvPr/>
              </p:nvSpPr>
              <p:spPr>
                <a:xfrm>
                  <a:off x="2602814" y="3670855"/>
                  <a:ext cx="1273967" cy="379656"/>
                </a:xfrm>
                <a:prstGeom prst="rect">
                  <a:avLst/>
                </a:prstGeom>
              </p:spPr>
              <p:txBody>
                <a:bodyPr wrap="square">
                  <a:spAutoFit/>
                </a:bodyPr>
                <a:lstStyle/>
                <a:p>
                  <a:r>
                    <a:rPr lang="zh-CN" altLang="en-US" sz="1800" b="1" dirty="0">
                      <a:solidFill>
                        <a:schemeClr val="tx1">
                          <a:lumMod val="85000"/>
                          <a:lumOff val="15000"/>
                        </a:schemeClr>
                      </a:solidFill>
                      <a:latin typeface="Century Gothic"/>
                      <a:ea typeface="微软雅黑" charset="0"/>
                    </a:rPr>
                    <a:t>日本</a:t>
                  </a:r>
                </a:p>
              </p:txBody>
            </p:sp>
            <p:sp>
              <p:nvSpPr>
                <p:cNvPr id="66" name="矩形 65">
                  <a:extLst>
                    <a:ext uri="{FF2B5EF4-FFF2-40B4-BE49-F238E27FC236}">
                      <a16:creationId xmlns:a16="http://schemas.microsoft.com/office/drawing/2014/main" id="{7E9014C5-5713-471A-8EC9-2FC33520AC35}"/>
                    </a:ext>
                  </a:extLst>
                </p:cNvPr>
                <p:cNvSpPr/>
                <p:nvPr/>
              </p:nvSpPr>
              <p:spPr>
                <a:xfrm>
                  <a:off x="2602814" y="3201763"/>
                  <a:ext cx="1101584" cy="584775"/>
                </a:xfrm>
                <a:prstGeom prst="rect">
                  <a:avLst/>
                </a:prstGeom>
              </p:spPr>
              <p:txBody>
                <a:bodyPr wrap="square">
                  <a:spAutoFit/>
                </a:bodyPr>
                <a:lstStyle/>
                <a:p>
                  <a:r>
                    <a:rPr lang="en-US" altLang="zh-CN" sz="3200" b="1" dirty="0">
                      <a:solidFill>
                        <a:schemeClr val="accent2"/>
                      </a:solidFill>
                      <a:latin typeface="Century Gothic"/>
                      <a:ea typeface="微软雅黑" charset="0"/>
                    </a:rPr>
                    <a:t>2000</a:t>
                  </a:r>
                  <a:endParaRPr lang="zh-CN" altLang="en-US" sz="3200" b="1" dirty="0">
                    <a:solidFill>
                      <a:schemeClr val="accent2"/>
                    </a:solidFill>
                    <a:latin typeface="Century Gothic"/>
                    <a:ea typeface="微软雅黑" charset="0"/>
                  </a:endParaRPr>
                </a:p>
              </p:txBody>
            </p:sp>
            <p:grpSp>
              <p:nvGrpSpPr>
                <p:cNvPr id="67" name="组合 66">
                  <a:extLst>
                    <a:ext uri="{FF2B5EF4-FFF2-40B4-BE49-F238E27FC236}">
                      <a16:creationId xmlns:a16="http://schemas.microsoft.com/office/drawing/2014/main" id="{F7483D1A-DCC6-46BF-A89F-FB83AE59431B}"/>
                    </a:ext>
                  </a:extLst>
                </p:cNvPr>
                <p:cNvGrpSpPr/>
                <p:nvPr/>
              </p:nvGrpSpPr>
              <p:grpSpPr>
                <a:xfrm>
                  <a:off x="4288397" y="1523669"/>
                  <a:ext cx="221673" cy="2002972"/>
                  <a:chOff x="3215700" y="1142752"/>
                  <a:chExt cx="166255" cy="1502229"/>
                </a:xfrm>
              </p:grpSpPr>
              <p:sp>
                <p:nvSpPr>
                  <p:cNvPr id="68" name="椭圆 67">
                    <a:extLst>
                      <a:ext uri="{FF2B5EF4-FFF2-40B4-BE49-F238E27FC236}">
                        <a16:creationId xmlns:a16="http://schemas.microsoft.com/office/drawing/2014/main" id="{1E29F620-EFCF-4B6C-8F20-4688189F1E40}"/>
                      </a:ext>
                    </a:extLst>
                  </p:cNvPr>
                  <p:cNvSpPr/>
                  <p:nvPr/>
                </p:nvSpPr>
                <p:spPr>
                  <a:xfrm>
                    <a:off x="3215700" y="2478726"/>
                    <a:ext cx="166255" cy="1662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69" name="直线连接符 58">
                    <a:extLst>
                      <a:ext uri="{FF2B5EF4-FFF2-40B4-BE49-F238E27FC236}">
                        <a16:creationId xmlns:a16="http://schemas.microsoft.com/office/drawing/2014/main" id="{D5D876A3-9A58-4D22-AB45-7BD9CCC731E1}"/>
                      </a:ext>
                    </a:extLst>
                  </p:cNvPr>
                  <p:cNvCxnSpPr/>
                  <p:nvPr/>
                </p:nvCxnSpPr>
                <p:spPr>
                  <a:xfrm flipV="1">
                    <a:off x="3298825" y="1142752"/>
                    <a:ext cx="0" cy="1335973"/>
                  </a:xfrm>
                  <a:prstGeom prst="line">
                    <a:avLst/>
                  </a:prstGeom>
                  <a:ln w="19050">
                    <a:solidFill>
                      <a:schemeClr val="accent3">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70" name="文本框 8">
                  <a:extLst>
                    <a:ext uri="{FF2B5EF4-FFF2-40B4-BE49-F238E27FC236}">
                      <a16:creationId xmlns:a16="http://schemas.microsoft.com/office/drawing/2014/main" id="{ACB1E120-49F6-4601-BF8E-BA2CC95F8FF3}"/>
                    </a:ext>
                  </a:extLst>
                </p:cNvPr>
                <p:cNvSpPr txBox="1"/>
                <p:nvPr/>
              </p:nvSpPr>
              <p:spPr>
                <a:xfrm>
                  <a:off x="4465646" y="2071695"/>
                  <a:ext cx="2408275"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zh-CN" altLang="en-US" sz="1400" dirty="0">
                      <a:latin typeface="黑体" panose="02010609060101010101" pitchFamily="49" charset="-122"/>
                      <a:ea typeface="黑体" panose="02010609060101010101" pitchFamily="49" charset="-122"/>
                    </a:rPr>
                    <a:t>我国香港特别行政区也于</a:t>
                  </a:r>
                  <a:r>
                    <a:rPr lang="en-US" altLang="zh-CN" sz="1400" dirty="0">
                      <a:latin typeface="黑体" panose="02010609060101010101" pitchFamily="49" charset="-122"/>
                      <a:ea typeface="黑体" panose="02010609060101010101" pitchFamily="49" charset="-122"/>
                    </a:rPr>
                    <a:t>2003</a:t>
                  </a:r>
                  <a:r>
                    <a:rPr lang="zh-CN" altLang="en-US" sz="1400" dirty="0">
                      <a:latin typeface="黑体" panose="02010609060101010101" pitchFamily="49" charset="-122"/>
                      <a:ea typeface="黑体" panose="02010609060101010101" pitchFamily="49" charset="-122"/>
                    </a:rPr>
                    <a:t>年后开展了针对高密度城市类型的城市空气流通研究及风环境评估。</a:t>
                  </a:r>
                  <a:endParaRPr lang="zh-CN" altLang="en-US" sz="1333" dirty="0">
                    <a:solidFill>
                      <a:schemeClr val="tx1">
                        <a:lumMod val="85000"/>
                        <a:lumOff val="15000"/>
                      </a:schemeClr>
                    </a:solidFill>
                    <a:latin typeface="微软雅黑" charset="0"/>
                    <a:ea typeface="微软雅黑" charset="0"/>
                  </a:endParaRPr>
                </a:p>
              </p:txBody>
            </p:sp>
            <p:sp>
              <p:nvSpPr>
                <p:cNvPr id="71" name="矩形 70">
                  <a:extLst>
                    <a:ext uri="{FF2B5EF4-FFF2-40B4-BE49-F238E27FC236}">
                      <a16:creationId xmlns:a16="http://schemas.microsoft.com/office/drawing/2014/main" id="{6B3FBC11-8D9E-45D4-A5E3-5F15B82A959B}"/>
                    </a:ext>
                  </a:extLst>
                </p:cNvPr>
                <p:cNvSpPr/>
                <p:nvPr/>
              </p:nvSpPr>
              <p:spPr>
                <a:xfrm>
                  <a:off x="4465646" y="1710045"/>
                  <a:ext cx="2095445" cy="379656"/>
                </a:xfrm>
                <a:prstGeom prst="rect">
                  <a:avLst/>
                </a:prstGeom>
              </p:spPr>
              <p:txBody>
                <a:bodyPr wrap="square">
                  <a:spAutoFit/>
                </a:bodyPr>
                <a:lstStyle/>
                <a:p>
                  <a:r>
                    <a:rPr lang="zh-CN" altLang="en-US" sz="1800" b="1" dirty="0">
                      <a:solidFill>
                        <a:schemeClr val="tx1">
                          <a:lumMod val="85000"/>
                          <a:lumOff val="15000"/>
                        </a:schemeClr>
                      </a:solidFill>
                      <a:latin typeface="Century Gothic"/>
                      <a:ea typeface="微软雅黑" charset="0"/>
                    </a:rPr>
                    <a:t>香港</a:t>
                  </a:r>
                </a:p>
              </p:txBody>
            </p:sp>
            <p:sp>
              <p:nvSpPr>
                <p:cNvPr id="72" name="矩形 71">
                  <a:extLst>
                    <a:ext uri="{FF2B5EF4-FFF2-40B4-BE49-F238E27FC236}">
                      <a16:creationId xmlns:a16="http://schemas.microsoft.com/office/drawing/2014/main" id="{BA8369B0-D199-458A-A775-E18C972D5DA9}"/>
                    </a:ext>
                  </a:extLst>
                </p:cNvPr>
                <p:cNvSpPr/>
                <p:nvPr/>
              </p:nvSpPr>
              <p:spPr>
                <a:xfrm>
                  <a:off x="4465644" y="1232837"/>
                  <a:ext cx="1101584" cy="584775"/>
                </a:xfrm>
                <a:prstGeom prst="rect">
                  <a:avLst/>
                </a:prstGeom>
              </p:spPr>
              <p:txBody>
                <a:bodyPr wrap="square">
                  <a:spAutoFit/>
                </a:bodyPr>
                <a:lstStyle/>
                <a:p>
                  <a:r>
                    <a:rPr lang="en-US" altLang="zh-CN" sz="3200" b="1" dirty="0">
                      <a:solidFill>
                        <a:schemeClr val="accent3"/>
                      </a:solidFill>
                      <a:latin typeface="Century Gothic"/>
                      <a:ea typeface="微软雅黑" charset="0"/>
                    </a:rPr>
                    <a:t>2003</a:t>
                  </a:r>
                  <a:endParaRPr lang="zh-CN" altLang="en-US" sz="3200" b="1" dirty="0">
                    <a:solidFill>
                      <a:schemeClr val="accent3"/>
                    </a:solidFill>
                    <a:latin typeface="Century Gothic"/>
                    <a:ea typeface="微软雅黑" charset="0"/>
                  </a:endParaRPr>
                </a:p>
              </p:txBody>
            </p:sp>
            <p:grpSp>
              <p:nvGrpSpPr>
                <p:cNvPr id="73" name="组合 72">
                  <a:extLst>
                    <a:ext uri="{FF2B5EF4-FFF2-40B4-BE49-F238E27FC236}">
                      <a16:creationId xmlns:a16="http://schemas.microsoft.com/office/drawing/2014/main" id="{078D8CBC-F2F3-4FC9-ACC7-0EAA778D083A}"/>
                    </a:ext>
                  </a:extLst>
                </p:cNvPr>
                <p:cNvGrpSpPr/>
                <p:nvPr/>
              </p:nvGrpSpPr>
              <p:grpSpPr>
                <a:xfrm>
                  <a:off x="5946664" y="3307018"/>
                  <a:ext cx="221673" cy="2000920"/>
                  <a:chOff x="4459400" y="2480263"/>
                  <a:chExt cx="166255" cy="1500690"/>
                </a:xfrm>
              </p:grpSpPr>
              <p:sp>
                <p:nvSpPr>
                  <p:cNvPr id="74" name="椭圆 73">
                    <a:extLst>
                      <a:ext uri="{FF2B5EF4-FFF2-40B4-BE49-F238E27FC236}">
                        <a16:creationId xmlns:a16="http://schemas.microsoft.com/office/drawing/2014/main" id="{C8047646-0A5C-45FA-BFD8-AE38F7BCE29D}"/>
                      </a:ext>
                    </a:extLst>
                  </p:cNvPr>
                  <p:cNvSpPr/>
                  <p:nvPr/>
                </p:nvSpPr>
                <p:spPr>
                  <a:xfrm>
                    <a:off x="4459400" y="2480263"/>
                    <a:ext cx="166255" cy="16625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200"/>
                  </a:p>
                </p:txBody>
              </p:sp>
              <p:cxnSp>
                <p:nvCxnSpPr>
                  <p:cNvPr id="75" name="直线连接符 62">
                    <a:extLst>
                      <a:ext uri="{FF2B5EF4-FFF2-40B4-BE49-F238E27FC236}">
                        <a16:creationId xmlns:a16="http://schemas.microsoft.com/office/drawing/2014/main" id="{BA01F334-DCE7-43E4-8194-4B789F40F0D9}"/>
                      </a:ext>
                    </a:extLst>
                  </p:cNvPr>
                  <p:cNvCxnSpPr/>
                  <p:nvPr/>
                </p:nvCxnSpPr>
                <p:spPr>
                  <a:xfrm>
                    <a:off x="4542528" y="2644980"/>
                    <a:ext cx="0" cy="1335973"/>
                  </a:xfrm>
                  <a:prstGeom prst="line">
                    <a:avLst/>
                  </a:prstGeom>
                  <a:ln w="19050">
                    <a:solidFill>
                      <a:schemeClr val="tx2">
                        <a:alpha val="99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77" name="矩形 76">
                  <a:extLst>
                    <a:ext uri="{FF2B5EF4-FFF2-40B4-BE49-F238E27FC236}">
                      <a16:creationId xmlns:a16="http://schemas.microsoft.com/office/drawing/2014/main" id="{07CFD14E-FEF4-4112-B8FE-5B44D3AD25E9}"/>
                    </a:ext>
                  </a:extLst>
                </p:cNvPr>
                <p:cNvSpPr/>
                <p:nvPr/>
              </p:nvSpPr>
              <p:spPr>
                <a:xfrm>
                  <a:off x="6089494" y="3762930"/>
                  <a:ext cx="2095445" cy="379656"/>
                </a:xfrm>
                <a:prstGeom prst="rect">
                  <a:avLst/>
                </a:prstGeom>
              </p:spPr>
              <p:txBody>
                <a:bodyPr wrap="square">
                  <a:spAutoFit/>
                </a:bodyPr>
                <a:lstStyle/>
                <a:p>
                  <a:r>
                    <a:rPr lang="zh-CN" altLang="en-US" sz="1800" b="1" dirty="0">
                      <a:solidFill>
                        <a:schemeClr val="tx1">
                          <a:lumMod val="85000"/>
                          <a:lumOff val="15000"/>
                        </a:schemeClr>
                      </a:solidFill>
                      <a:latin typeface="Century Gothic"/>
                      <a:ea typeface="微软雅黑" charset="0"/>
                    </a:rPr>
                    <a:t>中国大陆城市</a:t>
                  </a:r>
                </a:p>
              </p:txBody>
            </p:sp>
            <p:sp>
              <p:nvSpPr>
                <p:cNvPr id="78" name="矩形 77">
                  <a:extLst>
                    <a:ext uri="{FF2B5EF4-FFF2-40B4-BE49-F238E27FC236}">
                      <a16:creationId xmlns:a16="http://schemas.microsoft.com/office/drawing/2014/main" id="{20D24F26-EAFE-4DBC-BBB2-4E27754517FB}"/>
                    </a:ext>
                  </a:extLst>
                </p:cNvPr>
                <p:cNvSpPr/>
                <p:nvPr/>
              </p:nvSpPr>
              <p:spPr>
                <a:xfrm>
                  <a:off x="6139998" y="3246458"/>
                  <a:ext cx="1101584" cy="584775"/>
                </a:xfrm>
                <a:prstGeom prst="rect">
                  <a:avLst/>
                </a:prstGeom>
              </p:spPr>
              <p:txBody>
                <a:bodyPr wrap="square">
                  <a:spAutoFit/>
                </a:bodyPr>
                <a:lstStyle/>
                <a:p>
                  <a:r>
                    <a:rPr lang="en-US" altLang="zh-CN" sz="3200" b="1" dirty="0">
                      <a:solidFill>
                        <a:schemeClr val="tx2"/>
                      </a:solidFill>
                      <a:latin typeface="Century Gothic"/>
                      <a:ea typeface="微软雅黑" charset="0"/>
                    </a:rPr>
                    <a:t>2012</a:t>
                  </a:r>
                  <a:endParaRPr lang="zh-CN" altLang="en-US" sz="3200" b="1" dirty="0">
                    <a:solidFill>
                      <a:schemeClr val="tx2"/>
                    </a:solidFill>
                    <a:latin typeface="Century Gothic"/>
                    <a:ea typeface="微软雅黑" charset="0"/>
                  </a:endParaRPr>
                </a:p>
              </p:txBody>
            </p:sp>
            <p:sp>
              <p:nvSpPr>
                <p:cNvPr id="79" name="文本框 8">
                  <a:extLst>
                    <a:ext uri="{FF2B5EF4-FFF2-40B4-BE49-F238E27FC236}">
                      <a16:creationId xmlns:a16="http://schemas.microsoft.com/office/drawing/2014/main" id="{98960879-2F82-4FF1-98EE-75E095435300}"/>
                    </a:ext>
                  </a:extLst>
                </p:cNvPr>
                <p:cNvSpPr txBox="1"/>
                <p:nvPr/>
              </p:nvSpPr>
              <p:spPr>
                <a:xfrm>
                  <a:off x="6727687" y="1999191"/>
                  <a:ext cx="2416313"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85">
                    <a:lnSpc>
                      <a:spcPct val="130000"/>
                    </a:lnSpc>
                  </a:pPr>
                  <a:r>
                    <a:rPr lang="en-US" altLang="zh-CN" sz="1600" b="1" dirty="0">
                      <a:solidFill>
                        <a:srgbClr val="3333CC"/>
                      </a:solidFill>
                      <a:latin typeface="黑体" panose="02010609060101010101" pitchFamily="49" charset="-122"/>
                      <a:ea typeface="黑体" panose="02010609060101010101" pitchFamily="49" charset="-122"/>
                    </a:rPr>
                    <a:t>《</a:t>
                  </a:r>
                  <a:r>
                    <a:rPr lang="zh-CN" altLang="en-US" sz="1600" b="1" dirty="0">
                      <a:solidFill>
                        <a:srgbClr val="3333CC"/>
                      </a:solidFill>
                      <a:latin typeface="黑体" panose="02010609060101010101" pitchFamily="49" charset="-122"/>
                      <a:ea typeface="黑体" panose="02010609060101010101" pitchFamily="49" charset="-122"/>
                    </a:rPr>
                    <a:t>香港规划标准与准则</a:t>
                  </a:r>
                  <a:r>
                    <a:rPr lang="en-US" altLang="zh-CN" sz="1600" b="1" dirty="0">
                      <a:solidFill>
                        <a:srgbClr val="3333CC"/>
                      </a:solidFill>
                      <a:latin typeface="黑体" panose="02010609060101010101" pitchFamily="49" charset="-122"/>
                      <a:ea typeface="黑体" panose="02010609060101010101" pitchFamily="49" charset="-122"/>
                    </a:rPr>
                    <a:t>》-</a:t>
                  </a:r>
                  <a:r>
                    <a:rPr lang="zh-CN" altLang="en-US" sz="1600" b="1" dirty="0">
                      <a:solidFill>
                        <a:srgbClr val="3333CC"/>
                      </a:solidFill>
                      <a:latin typeface="黑体" panose="02010609060101010101" pitchFamily="49" charset="-122"/>
                      <a:ea typeface="黑体" panose="02010609060101010101" pitchFamily="49" charset="-122"/>
                    </a:rPr>
                    <a:t>城市设计指引：</a:t>
                  </a:r>
                  <a:r>
                    <a:rPr lang="en-US" altLang="zh-CN" sz="1600" b="1" dirty="0">
                      <a:solidFill>
                        <a:srgbClr val="3333CC"/>
                      </a:solidFill>
                      <a:latin typeface="黑体" panose="02010609060101010101" pitchFamily="49" charset="-122"/>
                      <a:ea typeface="黑体" panose="02010609060101010101" pitchFamily="49" charset="-122"/>
                    </a:rPr>
                    <a:t>4. </a:t>
                  </a:r>
                  <a:r>
                    <a:rPr lang="zh-CN" altLang="en-US" sz="1600" b="1" dirty="0">
                      <a:solidFill>
                        <a:srgbClr val="3333CC"/>
                      </a:solidFill>
                      <a:latin typeface="黑体" panose="02010609060101010101" pitchFamily="49" charset="-122"/>
                      <a:ea typeface="黑体" panose="02010609060101010101" pitchFamily="49" charset="-122"/>
                    </a:rPr>
                    <a:t>适宜的绿化设计</a:t>
                  </a:r>
                </a:p>
              </p:txBody>
            </p:sp>
          </p:grpSp>
        </p:grpSp>
      </p:grpSp>
      <p:sp>
        <p:nvSpPr>
          <p:cNvPr id="7" name="矩形 6">
            <a:extLst>
              <a:ext uri="{FF2B5EF4-FFF2-40B4-BE49-F238E27FC236}">
                <a16:creationId xmlns:a16="http://schemas.microsoft.com/office/drawing/2014/main" id="{0899A40E-AC9C-4C71-9507-DEEF14AFF5A9}"/>
              </a:ext>
            </a:extLst>
          </p:cNvPr>
          <p:cNvSpPr/>
          <p:nvPr/>
        </p:nvSpPr>
        <p:spPr>
          <a:xfrm>
            <a:off x="3274303" y="3295839"/>
            <a:ext cx="1040777" cy="584775"/>
          </a:xfrm>
          <a:prstGeom prst="rect">
            <a:avLst/>
          </a:prstGeom>
        </p:spPr>
        <p:txBody>
          <a:bodyPr wrap="square">
            <a:spAutoFit/>
          </a:bodyPr>
          <a:lstStyle/>
          <a:p>
            <a:r>
              <a:rPr lang="en-US" sz="1600" b="1" dirty="0">
                <a:solidFill>
                  <a:srgbClr val="3333CC"/>
                </a:solidFill>
                <a:latin typeface="黑体" panose="02010609060101010101" pitchFamily="49" charset="-122"/>
                <a:ea typeface="黑体" panose="02010609060101010101" pitchFamily="49" charset="-122"/>
              </a:rPr>
              <a:t>VDI3787</a:t>
            </a:r>
            <a:r>
              <a:rPr lang="zh-CN" altLang="en-US" sz="1600" b="1" dirty="0">
                <a:solidFill>
                  <a:srgbClr val="3333CC"/>
                </a:solidFill>
                <a:latin typeface="黑体" panose="02010609060101010101" pitchFamily="49" charset="-122"/>
                <a:ea typeface="黑体" panose="02010609060101010101" pitchFamily="49" charset="-122"/>
              </a:rPr>
              <a:t>规划方案</a:t>
            </a:r>
            <a:endParaRPr lang="en-US" sz="1600" b="1" dirty="0">
              <a:solidFill>
                <a:srgbClr val="3333C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89275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03201AD-258D-4A65-A18A-B97F36F02200}"/>
              </a:ext>
            </a:extLst>
          </p:cNvPr>
          <p:cNvSpPr>
            <a:spLocks noGrp="1"/>
          </p:cNvSpPr>
          <p:nvPr>
            <p:ph type="sldNum" sz="quarter" idx="12"/>
          </p:nvPr>
        </p:nvSpPr>
        <p:spPr/>
        <p:txBody>
          <a:bodyPr/>
          <a:lstStyle/>
          <a:p>
            <a:fld id="{8D671B65-C10E-8F4A-8749-824F9A1D4539}" type="slidenum">
              <a:rPr lang="en-US" smtClean="0"/>
              <a:pPr/>
              <a:t>13</a:t>
            </a:fld>
            <a:endParaRPr lang="en-US" dirty="0"/>
          </a:p>
        </p:txBody>
      </p:sp>
      <p:sp>
        <p:nvSpPr>
          <p:cNvPr id="3" name="标题 1">
            <a:extLst>
              <a:ext uri="{FF2B5EF4-FFF2-40B4-BE49-F238E27FC236}">
                <a16:creationId xmlns:a16="http://schemas.microsoft.com/office/drawing/2014/main" id="{FDF10572-B8C5-42A8-80C0-5D7825FF3852}"/>
              </a:ext>
            </a:extLst>
          </p:cNvPr>
          <p:cNvSpPr txBox="1">
            <a:spLocks/>
          </p:cNvSpPr>
          <p:nvPr/>
        </p:nvSpPr>
        <p:spPr>
          <a:xfrm>
            <a:off x="562342" y="861739"/>
            <a:ext cx="5436643" cy="765669"/>
          </a:xfrm>
          <a:prstGeom prst="rect">
            <a:avLst/>
          </a:prstGeom>
        </p:spPr>
        <p:txBody>
          <a:bodyPr vert="horz" lIns="68580" tIns="34290" rIns="68580" bIns="3429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685800">
              <a:lnSpc>
                <a:spcPct val="120000"/>
              </a:lnSpc>
            </a:pPr>
            <a:r>
              <a:rPr lang="zh-CN" altLang="en-US" sz="2400" dirty="0">
                <a:solidFill>
                  <a:srgbClr val="3333CC"/>
                </a:solidFill>
                <a:latin typeface="黑体" panose="02010609060101010101" pitchFamily="49" charset="-122"/>
                <a:ea typeface="黑体" panose="02010609060101010101" pitchFamily="49" charset="-122"/>
              </a:rPr>
              <a:t>未来城市规划导向</a:t>
            </a:r>
            <a:r>
              <a:rPr lang="en-US" altLang="zh-CN" sz="2400" dirty="0">
                <a:solidFill>
                  <a:srgbClr val="3333CC"/>
                </a:solidFill>
                <a:latin typeface="黑体" panose="02010609060101010101" pitchFamily="49" charset="-122"/>
                <a:ea typeface="黑体" panose="02010609060101010101" pitchFamily="49" charset="-122"/>
              </a:rPr>
              <a:t>-</a:t>
            </a:r>
            <a:r>
              <a:rPr lang="zh-CN" altLang="en-US" sz="2400" dirty="0">
                <a:solidFill>
                  <a:srgbClr val="3333CC"/>
                </a:solidFill>
                <a:latin typeface="黑体" panose="02010609060101010101" pitchFamily="49" charset="-122"/>
                <a:ea typeface="黑体" panose="02010609060101010101" pitchFamily="49" charset="-122"/>
              </a:rPr>
              <a:t>发展立体园林城市</a:t>
            </a:r>
            <a:endParaRPr lang="en-US" sz="2400" dirty="0">
              <a:solidFill>
                <a:srgbClr val="3333CC"/>
              </a:solidFill>
              <a:latin typeface="黑体" panose="02010609060101010101" pitchFamily="49" charset="-122"/>
              <a:ea typeface="黑体" panose="02010609060101010101" pitchFamily="49" charset="-122"/>
            </a:endParaRPr>
          </a:p>
        </p:txBody>
      </p:sp>
      <p:sp>
        <p:nvSpPr>
          <p:cNvPr id="4" name="内容占位符 2">
            <a:extLst>
              <a:ext uri="{FF2B5EF4-FFF2-40B4-BE49-F238E27FC236}">
                <a16:creationId xmlns:a16="http://schemas.microsoft.com/office/drawing/2014/main" id="{96C66ED8-DDFE-4DC7-A193-066F00CDA8AA}"/>
              </a:ext>
            </a:extLst>
          </p:cNvPr>
          <p:cNvSpPr txBox="1">
            <a:spLocks/>
          </p:cNvSpPr>
          <p:nvPr/>
        </p:nvSpPr>
        <p:spPr>
          <a:xfrm>
            <a:off x="330313" y="1467238"/>
            <a:ext cx="5556866" cy="245065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00">
              <a:lnSpc>
                <a:spcPct val="150000"/>
              </a:lnSpc>
              <a:buFont typeface="Arial" pitchFamily="34" charset="0"/>
              <a:buNone/>
            </a:pPr>
            <a:r>
              <a:rPr lang="zh-CN" altLang="en-US" sz="1800" b="1" dirty="0">
                <a:solidFill>
                  <a:srgbClr val="3333CC"/>
                </a:solidFill>
                <a:latin typeface="黑体" panose="02010609060101010101" pitchFamily="49" charset="-122"/>
                <a:ea typeface="黑体" panose="02010609060101010101" pitchFamily="49" charset="-122"/>
              </a:rPr>
              <a:t>  为何立体化发展城市绿化？</a:t>
            </a:r>
            <a:endParaRPr lang="en-US" altLang="zh-CN" sz="1800" b="1" dirty="0">
              <a:solidFill>
                <a:srgbClr val="3333CC"/>
              </a:solidFill>
              <a:latin typeface="黑体" panose="02010609060101010101" pitchFamily="49" charset="-122"/>
              <a:ea typeface="黑体" panose="02010609060101010101" pitchFamily="49" charset="-122"/>
              <a:cs typeface="Times New Roman" panose="02020603050405020304" pitchFamily="18" charset="0"/>
            </a:endParaRPr>
          </a:p>
          <a:p>
            <a:pPr marL="457200" indent="-285750" defTabSz="685800">
              <a:lnSpc>
                <a:spcPct val="120000"/>
              </a:lnSpc>
              <a:buFont typeface="Wingdings" panose="05000000000000000000" pitchFamily="2" charset="2"/>
              <a:buChar char="q"/>
            </a:pPr>
            <a:r>
              <a:rPr lang="zh-CN" altLang="en-US" sz="1800" dirty="0">
                <a:latin typeface="黑体" panose="02010609060101010101" pitchFamily="49" charset="-122"/>
                <a:ea typeface="黑体" panose="02010609060101010101" pitchFamily="49" charset="-122"/>
              </a:rPr>
              <a:t>城市绿化有</a:t>
            </a:r>
            <a:r>
              <a:rPr lang="zh-CN" altLang="en-US" sz="1800" dirty="0">
                <a:solidFill>
                  <a:srgbClr val="3333CC"/>
                </a:solidFill>
                <a:latin typeface="黑体" panose="02010609060101010101" pitchFamily="49" charset="-122"/>
                <a:ea typeface="黑体" panose="02010609060101010101" pitchFamily="49" charset="-122"/>
              </a:rPr>
              <a:t>缓解城市热岛</a:t>
            </a:r>
            <a:r>
              <a:rPr lang="en-US" altLang="zh-CN" sz="1800" dirty="0">
                <a:solidFill>
                  <a:srgbClr val="3333CC"/>
                </a:solidFill>
                <a:latin typeface="黑体" panose="02010609060101010101" pitchFamily="49" charset="-122"/>
                <a:ea typeface="黑体" panose="02010609060101010101" pitchFamily="49" charset="-122"/>
                <a:cs typeface="Times New Roman" panose="02020603050405020304" pitchFamily="18" charset="0"/>
              </a:rPr>
              <a:t>(UHI)</a:t>
            </a:r>
            <a:r>
              <a:rPr lang="zh-CN" altLang="en-US" sz="1800" dirty="0">
                <a:latin typeface="黑体" panose="02010609060101010101" pitchFamily="49" charset="-122"/>
                <a:ea typeface="黑体" panose="02010609060101010101" pitchFamily="49" charset="-122"/>
              </a:rPr>
              <a:t>、削减空气污染等功能</a:t>
            </a:r>
            <a:endParaRPr lang="en-US" altLang="zh-CN" sz="1800" dirty="0">
              <a:latin typeface="黑体" panose="02010609060101010101" pitchFamily="49" charset="-122"/>
              <a:ea typeface="黑体" panose="02010609060101010101" pitchFamily="49" charset="-122"/>
            </a:endParaRPr>
          </a:p>
          <a:p>
            <a:pPr marL="457200" indent="-285750" defTabSz="685800">
              <a:lnSpc>
                <a:spcPct val="120000"/>
              </a:lnSpc>
              <a:buFont typeface="Wingdings" panose="05000000000000000000" pitchFamily="2" charset="2"/>
              <a:buChar char="q"/>
            </a:pPr>
            <a:r>
              <a:rPr lang="zh-CN" altLang="en-US" sz="1800" dirty="0">
                <a:latin typeface="黑体" panose="02010609060101010101" pitchFamily="49" charset="-122"/>
                <a:ea typeface="黑体" panose="02010609060101010101" pitchFamily="49" charset="-122"/>
              </a:rPr>
              <a:t>立体化的城市功能和空间可以保持</a:t>
            </a:r>
            <a:r>
              <a:rPr lang="zh-CN" altLang="en-US" sz="1800" dirty="0">
                <a:solidFill>
                  <a:srgbClr val="3333CC"/>
                </a:solidFill>
                <a:latin typeface="黑体" panose="02010609060101010101" pitchFamily="49" charset="-122"/>
                <a:ea typeface="黑体" panose="02010609060101010101" pitchFamily="49" charset="-122"/>
              </a:rPr>
              <a:t>城市紧凑发展</a:t>
            </a:r>
            <a:endParaRPr lang="en-US" altLang="zh-CN" sz="1800" dirty="0">
              <a:solidFill>
                <a:srgbClr val="3333CC"/>
              </a:solidFill>
              <a:latin typeface="黑体" panose="02010609060101010101" pitchFamily="49" charset="-122"/>
              <a:ea typeface="黑体" panose="02010609060101010101" pitchFamily="49" charset="-122"/>
            </a:endParaRPr>
          </a:p>
          <a:p>
            <a:pPr marL="457200" indent="-285750" defTabSz="685800">
              <a:lnSpc>
                <a:spcPct val="120000"/>
              </a:lnSpc>
              <a:buFont typeface="Wingdings" panose="05000000000000000000" pitchFamily="2" charset="2"/>
              <a:buChar char="q"/>
            </a:pPr>
            <a:r>
              <a:rPr lang="zh-CN" altLang="en-US" sz="1800" dirty="0">
                <a:latin typeface="黑体" panose="02010609060101010101" pitchFamily="49" charset="-122"/>
                <a:ea typeface="黑体" panose="02010609060101010101" pitchFamily="49" charset="-122"/>
              </a:rPr>
              <a:t>可以与主动式、被动式</a:t>
            </a:r>
            <a:r>
              <a:rPr lang="zh-CN" altLang="en-US" sz="1800" dirty="0">
                <a:solidFill>
                  <a:srgbClr val="3333CC"/>
                </a:solidFill>
                <a:latin typeface="黑体" panose="02010609060101010101" pitchFamily="49" charset="-122"/>
                <a:ea typeface="黑体" panose="02010609060101010101" pitchFamily="49" charset="-122"/>
              </a:rPr>
              <a:t>低能耗建筑技术</a:t>
            </a:r>
            <a:r>
              <a:rPr lang="zh-CN" altLang="en-US" sz="1800" dirty="0">
                <a:latin typeface="黑体" panose="02010609060101010101" pitchFamily="49" charset="-122"/>
                <a:ea typeface="黑体" panose="02010609060101010101" pitchFamily="49" charset="-122"/>
              </a:rPr>
              <a:t>结合</a:t>
            </a:r>
            <a:endParaRPr lang="en-US" altLang="zh-CN" sz="18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a:p>
            <a:pPr marL="457200" indent="-285750" defTabSz="685800">
              <a:lnSpc>
                <a:spcPct val="120000"/>
              </a:lnSpc>
              <a:buFont typeface="Wingdings" panose="05000000000000000000" pitchFamily="2" charset="2"/>
              <a:buChar char="q"/>
            </a:pPr>
            <a:r>
              <a:rPr lang="zh-CN" altLang="en-US" sz="1800" dirty="0">
                <a:latin typeface="黑体" panose="02010609060101010101" pitchFamily="49" charset="-122"/>
                <a:ea typeface="黑体" panose="02010609060101010101" pitchFamily="49" charset="-122"/>
              </a:rPr>
              <a:t>创造四季景色变幻的新地标</a:t>
            </a:r>
            <a:endParaRPr lang="en-US" altLang="zh-CN" sz="18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Picture 2" descr="http://assets.inhabitat.com/wp-content/blogs.dir/1/files/2013/04/Parkroyal-Singapore-WOHA-Architects-9.jpg">
            <a:extLst>
              <a:ext uri="{FF2B5EF4-FFF2-40B4-BE49-F238E27FC236}">
                <a16:creationId xmlns:a16="http://schemas.microsoft.com/office/drawing/2014/main" id="{318EB6E0-6BF2-4C03-9876-A896ED00C0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0946" y="1098418"/>
            <a:ext cx="2974544" cy="230854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994CDE7F-E879-4860-8786-23258E53A59F}"/>
              </a:ext>
            </a:extLst>
          </p:cNvPr>
          <p:cNvSpPr/>
          <p:nvPr/>
        </p:nvSpPr>
        <p:spPr>
          <a:xfrm>
            <a:off x="6713332" y="3080710"/>
            <a:ext cx="2262158" cy="300082"/>
          </a:xfrm>
          <a:prstGeom prst="rect">
            <a:avLst/>
          </a:prstGeom>
        </p:spPr>
        <p:txBody>
          <a:bodyPr wrap="none">
            <a:spAutoFit/>
          </a:bodyPr>
          <a:lstStyle/>
          <a:p>
            <a:r>
              <a:rPr lang="en-US" sz="1350" dirty="0">
                <a:solidFill>
                  <a:schemeClr val="bg1"/>
                </a:solidFill>
                <a:latin typeface="黑体" panose="02010609060101010101" pitchFamily="49" charset="-122"/>
                <a:ea typeface="黑体" panose="02010609060101010101" pitchFamily="49" charset="-122"/>
              </a:rPr>
              <a:t>Park Royal Hotel</a:t>
            </a:r>
            <a:r>
              <a:rPr lang="zh-CN" altLang="en-US" sz="1350" dirty="0">
                <a:solidFill>
                  <a:schemeClr val="bg1"/>
                </a:solidFill>
                <a:latin typeface="黑体" panose="02010609060101010101" pitchFamily="49" charset="-122"/>
                <a:ea typeface="黑体" panose="02010609060101010101" pitchFamily="49" charset="-122"/>
              </a:rPr>
              <a:t>，新加坡</a:t>
            </a:r>
            <a:endParaRPr lang="en-US" sz="1350" dirty="0">
              <a:solidFill>
                <a:schemeClr val="bg1"/>
              </a:solidFill>
              <a:latin typeface="黑体" panose="02010609060101010101" pitchFamily="49" charset="-122"/>
              <a:ea typeface="黑体" panose="02010609060101010101" pitchFamily="49" charset="-122"/>
            </a:endParaRPr>
          </a:p>
        </p:txBody>
      </p:sp>
      <p:pic>
        <p:nvPicPr>
          <p:cNvPr id="7" name="图片 6" descr="图片包含 户外, 建筑物, 天空, 人物&#10;&#10;已生成极高可信度的说明">
            <a:extLst>
              <a:ext uri="{FF2B5EF4-FFF2-40B4-BE49-F238E27FC236}">
                <a16:creationId xmlns:a16="http://schemas.microsoft.com/office/drawing/2014/main" id="{0FE8ECE4-B861-491A-B827-42E6779C0E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9676"/>
          <a:stretch/>
        </p:blipFill>
        <p:spPr>
          <a:xfrm>
            <a:off x="5998985" y="3757726"/>
            <a:ext cx="2974544" cy="2091820"/>
          </a:xfrm>
          <a:prstGeom prst="rect">
            <a:avLst/>
          </a:prstGeom>
        </p:spPr>
      </p:pic>
      <p:sp>
        <p:nvSpPr>
          <p:cNvPr id="8" name="矩形 7">
            <a:extLst>
              <a:ext uri="{FF2B5EF4-FFF2-40B4-BE49-F238E27FC236}">
                <a16:creationId xmlns:a16="http://schemas.microsoft.com/office/drawing/2014/main" id="{3CD100EE-4CCD-4A77-BFBE-F03BA07C7A2B}"/>
              </a:ext>
            </a:extLst>
          </p:cNvPr>
          <p:cNvSpPr/>
          <p:nvPr/>
        </p:nvSpPr>
        <p:spPr>
          <a:xfrm>
            <a:off x="6510638" y="3757726"/>
            <a:ext cx="2435282" cy="300082"/>
          </a:xfrm>
          <a:prstGeom prst="rect">
            <a:avLst/>
          </a:prstGeom>
        </p:spPr>
        <p:txBody>
          <a:bodyPr wrap="none">
            <a:spAutoFit/>
          </a:bodyPr>
          <a:lstStyle/>
          <a:p>
            <a:r>
              <a:rPr lang="zh-CN" altLang="en-US" sz="1350" dirty="0">
                <a:latin typeface="黑体" panose="02010609060101010101" pitchFamily="49" charset="-122"/>
                <a:ea typeface="黑体" panose="02010609060101010101" pitchFamily="49" charset="-122"/>
              </a:rPr>
              <a:t>上海徐家汇中心商圈立体绿化</a:t>
            </a:r>
            <a:endParaRPr lang="en-US" sz="1350" dirty="0">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76A2DADA-C763-43B2-8AC9-A35DC40B0928}"/>
              </a:ext>
            </a:extLst>
          </p:cNvPr>
          <p:cNvSpPr/>
          <p:nvPr/>
        </p:nvSpPr>
        <p:spPr>
          <a:xfrm>
            <a:off x="538056" y="3811705"/>
            <a:ext cx="5362927" cy="2280624"/>
          </a:xfrm>
          <a:prstGeom prst="rect">
            <a:avLst/>
          </a:prstGeom>
        </p:spPr>
        <p:txBody>
          <a:bodyPr wrap="square">
            <a:spAutoFit/>
          </a:bodyPr>
          <a:lstStyle/>
          <a:p>
            <a:pPr defTabSz="685800">
              <a:lnSpc>
                <a:spcPct val="150000"/>
              </a:lnSpc>
              <a:spcBef>
                <a:spcPct val="20000"/>
              </a:spcBef>
            </a:pPr>
            <a:r>
              <a:rPr lang="zh-CN" altLang="en-US" b="1" dirty="0">
                <a:solidFill>
                  <a:srgbClr val="3333CC"/>
                </a:solidFill>
                <a:latin typeface="黑体" panose="02010609060101010101" pitchFamily="49" charset="-122"/>
                <a:ea typeface="黑体" panose="02010609060101010101" pitchFamily="49" charset="-122"/>
              </a:rPr>
              <a:t>当前存在的问题：</a:t>
            </a:r>
            <a:endParaRPr lang="en-US" altLang="zh-CN" b="1" dirty="0">
              <a:solidFill>
                <a:srgbClr val="3333CC"/>
              </a:solidFill>
              <a:latin typeface="黑体" panose="02010609060101010101" pitchFamily="49" charset="-122"/>
              <a:ea typeface="黑体" panose="02010609060101010101" pitchFamily="49" charset="-122"/>
            </a:endParaRPr>
          </a:p>
          <a:p>
            <a:pPr marL="285750" indent="-285750" defTabSz="685800">
              <a:lnSpc>
                <a:spcPct val="150000"/>
              </a:lnSpc>
              <a:spcBef>
                <a:spcPct val="20000"/>
              </a:spcBef>
              <a:buFont typeface="Wingdings" panose="05000000000000000000" pitchFamily="2" charset="2"/>
              <a:buChar char="q"/>
            </a:pPr>
            <a:r>
              <a:rPr lang="zh-CN" altLang="en-US" dirty="0">
                <a:latin typeface="黑体" panose="02010609060101010101" pitchFamily="49" charset="-122"/>
                <a:ea typeface="黑体" panose="02010609060101010101" pitchFamily="49" charset="-122"/>
              </a:rPr>
              <a:t>绿色植被对传统围护结构的挑战、植被的热工参数，以及如何设计适应不同气候区的围护结构</a:t>
            </a:r>
            <a:endParaRPr lang="en-US" altLang="zh-CN" dirty="0">
              <a:latin typeface="黑体" panose="02010609060101010101" pitchFamily="49" charset="-122"/>
              <a:ea typeface="黑体" panose="02010609060101010101" pitchFamily="49" charset="-122"/>
            </a:endParaRPr>
          </a:p>
          <a:p>
            <a:pPr marL="285750" indent="-285750" defTabSz="685800">
              <a:lnSpc>
                <a:spcPct val="150000"/>
              </a:lnSpc>
              <a:spcBef>
                <a:spcPct val="20000"/>
              </a:spcBef>
              <a:buFont typeface="Wingdings" panose="05000000000000000000" pitchFamily="2" charset="2"/>
              <a:buChar char="q"/>
            </a:pPr>
            <a:r>
              <a:rPr lang="zh-CN" altLang="en-US" dirty="0">
                <a:latin typeface="黑体" panose="02010609060101010101" pitchFamily="49" charset="-122"/>
                <a:ea typeface="黑体" panose="02010609060101010101" pitchFamily="49" charset="-122"/>
              </a:rPr>
              <a:t>装饰性 </a:t>
            </a:r>
            <a:r>
              <a:rPr lang="en-US" altLang="zh-CN" dirty="0">
                <a:latin typeface="黑体" panose="02010609060101010101" pitchFamily="49" charset="-122"/>
                <a:ea typeface="黑体" panose="02010609060101010101" pitchFamily="49" charset="-122"/>
              </a:rPr>
              <a:t>vs </a:t>
            </a:r>
            <a:r>
              <a:rPr lang="zh-CN" altLang="en-US" dirty="0">
                <a:latin typeface="黑体" panose="02010609060101010101" pitchFamily="49" charset="-122"/>
                <a:ea typeface="黑体" panose="02010609060101010101" pitchFamily="49" charset="-122"/>
              </a:rPr>
              <a:t>功能性</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增加生态足迹，立体绿化绿回收期长</a:t>
            </a:r>
            <a:endParaRPr lang="en-US" altLang="zh-CN" dirty="0">
              <a:latin typeface="黑体" panose="02010609060101010101" pitchFamily="49" charset="-122"/>
              <a:ea typeface="黑体" panose="02010609060101010101" pitchFamily="49" charset="-122"/>
            </a:endParaRPr>
          </a:p>
        </p:txBody>
      </p:sp>
      <p:sp>
        <p:nvSpPr>
          <p:cNvPr id="10" name="矩形 9">
            <a:extLst>
              <a:ext uri="{FF2B5EF4-FFF2-40B4-BE49-F238E27FC236}">
                <a16:creationId xmlns:a16="http://schemas.microsoft.com/office/drawing/2014/main" id="{2B0398B2-8EF2-41EE-8683-46A8379ECEF9}"/>
              </a:ext>
            </a:extLst>
          </p:cNvPr>
          <p:cNvSpPr/>
          <p:nvPr/>
        </p:nvSpPr>
        <p:spPr>
          <a:xfrm>
            <a:off x="251520" y="116632"/>
            <a:ext cx="3972562"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城市立体绿化</a:t>
            </a:r>
            <a:endPar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6109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1266475-0BAF-4DA8-AC9D-5E2A7C68F300}"/>
              </a:ext>
            </a:extLst>
          </p:cNvPr>
          <p:cNvSpPr>
            <a:spLocks noGrp="1"/>
          </p:cNvSpPr>
          <p:nvPr>
            <p:ph type="sldNum" sz="quarter" idx="12"/>
          </p:nvPr>
        </p:nvSpPr>
        <p:spPr/>
        <p:txBody>
          <a:bodyPr/>
          <a:lstStyle/>
          <a:p>
            <a:fld id="{8D671B65-C10E-8F4A-8749-824F9A1D4539}" type="slidenum">
              <a:rPr lang="en-US" smtClean="0"/>
              <a:pPr/>
              <a:t>14</a:t>
            </a:fld>
            <a:endParaRPr lang="en-US" dirty="0"/>
          </a:p>
        </p:txBody>
      </p:sp>
      <p:sp>
        <p:nvSpPr>
          <p:cNvPr id="4" name="内容占位符 2">
            <a:extLst>
              <a:ext uri="{FF2B5EF4-FFF2-40B4-BE49-F238E27FC236}">
                <a16:creationId xmlns:a16="http://schemas.microsoft.com/office/drawing/2014/main" id="{1643647B-7F7F-4A95-BD26-54645E29C82B}"/>
              </a:ext>
            </a:extLst>
          </p:cNvPr>
          <p:cNvSpPr txBox="1">
            <a:spLocks/>
          </p:cNvSpPr>
          <p:nvPr/>
        </p:nvSpPr>
        <p:spPr>
          <a:xfrm>
            <a:off x="651008" y="1916832"/>
            <a:ext cx="7809423" cy="437760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Wingdings" panose="05000000000000000000" pitchFamily="2" charset="2"/>
              <a:buChar char="q"/>
            </a:pPr>
            <a:r>
              <a:rPr lang="zh-CN" altLang="en-US" sz="1800" dirty="0">
                <a:solidFill>
                  <a:srgbClr val="3333CC"/>
                </a:solidFill>
                <a:latin typeface="黑体" panose="02010609060101010101" pitchFamily="49" charset="-122"/>
                <a:ea typeface="黑体" panose="02010609060101010101" pitchFamily="49" charset="-122"/>
              </a:rPr>
              <a:t>当前城市绿化项目大多基于绿地指标，对于绿地方案对风热环境的对比和综合权衡研究很少。</a:t>
            </a:r>
            <a:r>
              <a:rPr lang="zh-CN" altLang="en-US" sz="1800" dirty="0">
                <a:latin typeface="黑体" panose="02010609060101010101" pitchFamily="49" charset="-122"/>
                <a:ea typeface="黑体" panose="02010609060101010101" pitchFamily="49" charset="-122"/>
              </a:rPr>
              <a:t>例如植被减少大气污染的同时，也会产生花粉，加剧呼吸道疾病频发。植被可以增加荫蔽，同时也会阻碍空气流动。   </a:t>
            </a:r>
            <a:endParaRPr lang="en-US" altLang="zh-CN" sz="1800"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q"/>
            </a:pPr>
            <a:r>
              <a:rPr lang="zh-CN" altLang="en-US" sz="1800" dirty="0">
                <a:solidFill>
                  <a:srgbClr val="3333CC"/>
                </a:solidFill>
                <a:latin typeface="黑体" panose="02010609060101010101" pitchFamily="49" charset="-122"/>
                <a:ea typeface="黑体" panose="02010609060101010101" pitchFamily="49" charset="-122"/>
              </a:rPr>
              <a:t>怎样评估绿化的优劣，从可持续性发展的角度因地制宜评估城市绿化的作用。                         </a:t>
            </a:r>
            <a:endParaRPr lang="en-US" altLang="zh-CN" sz="1800" dirty="0">
              <a:solidFill>
                <a:srgbClr val="3333CC"/>
              </a:solidFill>
              <a:latin typeface="黑体" panose="02010609060101010101" pitchFamily="49" charset="-122"/>
              <a:ea typeface="黑体" panose="02010609060101010101" pitchFamily="49" charset="-122"/>
            </a:endParaRPr>
          </a:p>
          <a:p>
            <a:pPr marL="0" indent="0">
              <a:lnSpc>
                <a:spcPct val="150000"/>
              </a:lnSpc>
              <a:buNone/>
            </a:pPr>
            <a:r>
              <a:rPr lang="en-US" altLang="zh-CN" sz="1800" b="1" dirty="0">
                <a:latin typeface="黑体" panose="02010609060101010101" pitchFamily="49" charset="-122"/>
                <a:ea typeface="黑体" panose="02010609060101010101" pitchFamily="49" charset="-122"/>
                <a:sym typeface="Wingdings" panose="05000000000000000000" pitchFamily="2" charset="2"/>
              </a:rPr>
              <a:t></a:t>
            </a:r>
            <a:r>
              <a:rPr lang="zh-CN" altLang="en-US" sz="1800" b="1" dirty="0">
                <a:latin typeface="黑体" panose="02010609060101010101" pitchFamily="49" charset="-122"/>
                <a:ea typeface="黑体" panose="02010609060101010101" pitchFamily="49" charset="-122"/>
              </a:rPr>
              <a:t>结合城市通风廊道的多尺度绿地规划策略及绿化布置</a:t>
            </a:r>
            <a:endParaRPr lang="en-US" sz="1800" b="1" dirty="0">
              <a:latin typeface="黑体" panose="02010609060101010101" pitchFamily="49" charset="-122"/>
              <a:ea typeface="黑体" panose="02010609060101010101" pitchFamily="49" charset="-122"/>
            </a:endParaRPr>
          </a:p>
          <a:p>
            <a:pPr marL="0" indent="0">
              <a:lnSpc>
                <a:spcPct val="150000"/>
              </a:lnSpc>
              <a:buNone/>
            </a:pPr>
            <a:r>
              <a:rPr lang="en-US" altLang="zh-CN" sz="1800" b="1" dirty="0">
                <a:latin typeface="黑体" panose="02010609060101010101" pitchFamily="49" charset="-122"/>
                <a:ea typeface="黑体" panose="02010609060101010101" pitchFamily="49" charset="-122"/>
                <a:sym typeface="Wingdings" panose="05000000000000000000" pitchFamily="2" charset="2"/>
              </a:rPr>
              <a:t></a:t>
            </a:r>
            <a:r>
              <a:rPr lang="zh-CN" altLang="en-US" sz="1800" b="1" dirty="0">
                <a:latin typeface="黑体" panose="02010609060101010101" pitchFamily="49" charset="-122"/>
                <a:ea typeface="黑体" panose="02010609060101010101" pitchFamily="49" charset="-122"/>
              </a:rPr>
              <a:t>不同建筑群形态和绿化体系组合的风热环境模拟方法及评价指标</a:t>
            </a:r>
            <a:endParaRPr lang="en-US" sz="1800" b="1" dirty="0">
              <a:latin typeface="黑体" panose="02010609060101010101" pitchFamily="49" charset="-122"/>
              <a:ea typeface="黑体" panose="02010609060101010101" pitchFamily="49" charset="-122"/>
            </a:endParaRPr>
          </a:p>
        </p:txBody>
      </p:sp>
      <p:sp>
        <p:nvSpPr>
          <p:cNvPr id="5" name="标题 1">
            <a:extLst>
              <a:ext uri="{FF2B5EF4-FFF2-40B4-BE49-F238E27FC236}">
                <a16:creationId xmlns:a16="http://schemas.microsoft.com/office/drawing/2014/main" id="{21653CF4-45E0-4E52-AA61-D61DFC1C1B18}"/>
              </a:ext>
            </a:extLst>
          </p:cNvPr>
          <p:cNvSpPr txBox="1">
            <a:spLocks/>
          </p:cNvSpPr>
          <p:nvPr/>
        </p:nvSpPr>
        <p:spPr>
          <a:xfrm>
            <a:off x="683568" y="787011"/>
            <a:ext cx="6758136"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sz="2400" dirty="0">
                <a:solidFill>
                  <a:srgbClr val="3333CC"/>
                </a:solidFill>
                <a:latin typeface="Times  New Roman"/>
                <a:ea typeface="黑体" panose="02010609060101010101" pitchFamily="49" charset="-122"/>
              </a:rPr>
              <a:t>城市绿化措施仍需要更多的数据支撑</a:t>
            </a:r>
          </a:p>
          <a:p>
            <a:pPr defTabSz="914400">
              <a:lnSpc>
                <a:spcPct val="120000"/>
              </a:lnSpc>
            </a:pPr>
            <a:r>
              <a:rPr lang="en-US" altLang="zh-CN" sz="2000" dirty="0">
                <a:solidFill>
                  <a:schemeClr val="tx1"/>
                </a:solidFill>
                <a:latin typeface="Times  New Roman"/>
                <a:ea typeface="黑体" panose="02010609060101010101" pitchFamily="49" charset="-122"/>
              </a:rPr>
              <a:t>Urban greening needs better data</a:t>
            </a:r>
            <a:endParaRPr lang="en-US" sz="2000" dirty="0">
              <a:solidFill>
                <a:schemeClr val="tx1"/>
              </a:solidFill>
              <a:latin typeface="Times  New Roman"/>
              <a:ea typeface="黑体" panose="02010609060101010101" pitchFamily="49" charset="-122"/>
            </a:endParaRPr>
          </a:p>
        </p:txBody>
      </p:sp>
      <p:sp>
        <p:nvSpPr>
          <p:cNvPr id="7" name="矩形 6">
            <a:extLst>
              <a:ext uri="{FF2B5EF4-FFF2-40B4-BE49-F238E27FC236}">
                <a16:creationId xmlns:a16="http://schemas.microsoft.com/office/drawing/2014/main" id="{70726ADE-BAC3-4F45-A75C-9E67DA23CA91}"/>
              </a:ext>
            </a:extLst>
          </p:cNvPr>
          <p:cNvSpPr/>
          <p:nvPr/>
        </p:nvSpPr>
        <p:spPr>
          <a:xfrm>
            <a:off x="251520" y="116632"/>
            <a:ext cx="3611886"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存在的问题</a:t>
            </a:r>
            <a:endPar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0191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5BD75-D951-43F1-BF02-28EE748ED772}"/>
              </a:ext>
            </a:extLst>
          </p:cNvPr>
          <p:cNvSpPr>
            <a:spLocks noGrp="1"/>
          </p:cNvSpPr>
          <p:nvPr>
            <p:ph type="sldNum" sz="quarter" idx="12"/>
          </p:nvPr>
        </p:nvSpPr>
        <p:spPr/>
        <p:txBody>
          <a:bodyPr/>
          <a:lstStyle/>
          <a:p>
            <a:fld id="{8D671B65-C10E-8F4A-8749-824F9A1D4539}" type="slidenum">
              <a:rPr lang="en-US" smtClean="0"/>
              <a:pPr/>
              <a:t>15</a:t>
            </a:fld>
            <a:endParaRPr lang="en-US" dirty="0"/>
          </a:p>
        </p:txBody>
      </p:sp>
      <p:sp>
        <p:nvSpPr>
          <p:cNvPr id="3" name="矩形 2">
            <a:extLst>
              <a:ext uri="{FF2B5EF4-FFF2-40B4-BE49-F238E27FC236}">
                <a16:creationId xmlns:a16="http://schemas.microsoft.com/office/drawing/2014/main" id="{AC069830-A7DB-4AA3-BFE8-2A1CCC0C1813}"/>
              </a:ext>
            </a:extLst>
          </p:cNvPr>
          <p:cNvSpPr/>
          <p:nvPr/>
        </p:nvSpPr>
        <p:spPr>
          <a:xfrm>
            <a:off x="251520" y="116632"/>
            <a:ext cx="2348720"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关键科学问题</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 name="标题 1">
            <a:extLst>
              <a:ext uri="{FF2B5EF4-FFF2-40B4-BE49-F238E27FC236}">
                <a16:creationId xmlns:a16="http://schemas.microsoft.com/office/drawing/2014/main" id="{F7D564A1-45C2-4818-8292-8ADC5A86524E}"/>
              </a:ext>
            </a:extLst>
          </p:cNvPr>
          <p:cNvSpPr txBox="1">
            <a:spLocks/>
          </p:cNvSpPr>
          <p:nvPr/>
        </p:nvSpPr>
        <p:spPr>
          <a:xfrm>
            <a:off x="431540" y="985396"/>
            <a:ext cx="8208912" cy="942462"/>
          </a:xfrm>
          <a:prstGeom prst="rect">
            <a:avLst/>
          </a:prstGeom>
        </p:spPr>
        <p:txBody>
          <a:bodyPr vert="horz" lIns="91440" tIns="45720" rIns="91440" bIns="45720" rtlCol="0" anchor="ctr">
            <a:normAutofit fontScale="92500"/>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en-US" altLang="zh-CN" dirty="0"/>
              <a:t>1.</a:t>
            </a:r>
            <a:r>
              <a:rPr lang="zh-CN" altLang="en-US" dirty="0"/>
              <a:t>不同城市形态下，城市植被对高密度城市微环境内各物理过程的动力学和热力学影响？（机理研究，工程热物理学科主导）</a:t>
            </a:r>
            <a:endParaRPr lang="en-US" altLang="zh-CN" dirty="0"/>
          </a:p>
        </p:txBody>
      </p:sp>
      <p:pic>
        <p:nvPicPr>
          <p:cNvPr id="5" name="图片 4">
            <a:extLst>
              <a:ext uri="{FF2B5EF4-FFF2-40B4-BE49-F238E27FC236}">
                <a16:creationId xmlns:a16="http://schemas.microsoft.com/office/drawing/2014/main" id="{CC931048-8113-443F-9A08-80E694FC4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896540"/>
            <a:ext cx="7272808" cy="4452473"/>
          </a:xfrm>
          <a:prstGeom prst="rect">
            <a:avLst/>
          </a:prstGeom>
        </p:spPr>
      </p:pic>
    </p:spTree>
    <p:extLst>
      <p:ext uri="{BB962C8B-B14F-4D97-AF65-F5344CB8AC3E}">
        <p14:creationId xmlns:p14="http://schemas.microsoft.com/office/powerpoint/2010/main" val="218147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5BD75-D951-43F1-BF02-28EE748ED772}"/>
              </a:ext>
            </a:extLst>
          </p:cNvPr>
          <p:cNvSpPr>
            <a:spLocks noGrp="1"/>
          </p:cNvSpPr>
          <p:nvPr>
            <p:ph type="sldNum" sz="quarter" idx="12"/>
          </p:nvPr>
        </p:nvSpPr>
        <p:spPr/>
        <p:txBody>
          <a:bodyPr/>
          <a:lstStyle/>
          <a:p>
            <a:fld id="{8D671B65-C10E-8F4A-8749-824F9A1D4539}" type="slidenum">
              <a:rPr lang="en-US" smtClean="0"/>
              <a:pPr/>
              <a:t>16</a:t>
            </a:fld>
            <a:endParaRPr lang="en-US" dirty="0"/>
          </a:p>
        </p:txBody>
      </p:sp>
      <p:sp>
        <p:nvSpPr>
          <p:cNvPr id="3" name="矩形 2">
            <a:extLst>
              <a:ext uri="{FF2B5EF4-FFF2-40B4-BE49-F238E27FC236}">
                <a16:creationId xmlns:a16="http://schemas.microsoft.com/office/drawing/2014/main" id="{AC069830-A7DB-4AA3-BFE8-2A1CCC0C1813}"/>
              </a:ext>
            </a:extLst>
          </p:cNvPr>
          <p:cNvSpPr/>
          <p:nvPr/>
        </p:nvSpPr>
        <p:spPr>
          <a:xfrm>
            <a:off x="251520" y="116632"/>
            <a:ext cx="2348720"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关键科学问题</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 name="图片 5" descr="图片包含 文字, 事情, 地图&#10;&#10;已生成极高可信度的说明">
            <a:extLst>
              <a:ext uri="{FF2B5EF4-FFF2-40B4-BE49-F238E27FC236}">
                <a16:creationId xmlns:a16="http://schemas.microsoft.com/office/drawing/2014/main" id="{712042EB-8BD8-44D6-BF42-385B1FD100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45"/>
          <a:stretch/>
        </p:blipFill>
        <p:spPr>
          <a:xfrm>
            <a:off x="1331640" y="2223580"/>
            <a:ext cx="6408712" cy="4152955"/>
          </a:xfrm>
          <a:prstGeom prst="rect">
            <a:avLst/>
          </a:prstGeom>
          <a:ln w="12700">
            <a:noFill/>
          </a:ln>
        </p:spPr>
      </p:pic>
      <p:sp>
        <p:nvSpPr>
          <p:cNvPr id="7" name="标题 1">
            <a:extLst>
              <a:ext uri="{FF2B5EF4-FFF2-40B4-BE49-F238E27FC236}">
                <a16:creationId xmlns:a16="http://schemas.microsoft.com/office/drawing/2014/main" id="{E4099F5E-D616-4C89-AEE3-532BE0843428}"/>
              </a:ext>
            </a:extLst>
          </p:cNvPr>
          <p:cNvSpPr txBox="1">
            <a:spLocks/>
          </p:cNvSpPr>
          <p:nvPr/>
        </p:nvSpPr>
        <p:spPr>
          <a:xfrm>
            <a:off x="431540" y="985396"/>
            <a:ext cx="8208912" cy="1238184"/>
          </a:xfrm>
          <a:prstGeom prst="rect">
            <a:avLst/>
          </a:prstGeom>
        </p:spPr>
        <p:txBody>
          <a:bodyPr vert="horz" lIns="91440" tIns="45720" rIns="91440" bIns="45720" rtlCol="0" anchor="ctr">
            <a:normAutofit fontScale="92500" lnSpcReduction="10000"/>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en-US" altLang="zh-CN" dirty="0"/>
              <a:t>2.</a:t>
            </a:r>
            <a:r>
              <a:rPr lang="zh-CN" altLang="en-US" dirty="0"/>
              <a:t> 如何有效规划城市绿地系统与设计通风廊道以最大化植被的生态系统服务，有效缓解城市热岛现象（空间布局策略研究，城市规划学科主导）</a:t>
            </a:r>
            <a:endParaRPr lang="en-US" altLang="zh-CN" dirty="0"/>
          </a:p>
        </p:txBody>
      </p:sp>
    </p:spTree>
    <p:extLst>
      <p:ext uri="{BB962C8B-B14F-4D97-AF65-F5344CB8AC3E}">
        <p14:creationId xmlns:p14="http://schemas.microsoft.com/office/powerpoint/2010/main" val="305013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片包含 文字, 地图&#10;&#10;已生成极高可信度的说明">
            <a:extLst>
              <a:ext uri="{FF2B5EF4-FFF2-40B4-BE49-F238E27FC236}">
                <a16:creationId xmlns:a16="http://schemas.microsoft.com/office/drawing/2014/main" id="{FB9952D6-4CAE-45C4-A68E-D5EEB4440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2900885"/>
            <a:ext cx="3376989" cy="3306045"/>
          </a:xfrm>
          <a:prstGeom prst="rect">
            <a:avLst/>
          </a:prstGeom>
        </p:spPr>
      </p:pic>
      <p:sp>
        <p:nvSpPr>
          <p:cNvPr id="2" name="灯片编号占位符 1">
            <a:extLst>
              <a:ext uri="{FF2B5EF4-FFF2-40B4-BE49-F238E27FC236}">
                <a16:creationId xmlns:a16="http://schemas.microsoft.com/office/drawing/2014/main" id="{E7D8393F-6ADE-4A54-BF6D-32735BD488F7}"/>
              </a:ext>
            </a:extLst>
          </p:cNvPr>
          <p:cNvSpPr>
            <a:spLocks noGrp="1"/>
          </p:cNvSpPr>
          <p:nvPr>
            <p:ph type="sldNum" sz="quarter" idx="12"/>
          </p:nvPr>
        </p:nvSpPr>
        <p:spPr/>
        <p:txBody>
          <a:bodyPr/>
          <a:lstStyle/>
          <a:p>
            <a:fld id="{8D671B65-C10E-8F4A-8749-824F9A1D4539}" type="slidenum">
              <a:rPr lang="en-US" smtClean="0"/>
              <a:pPr/>
              <a:t>17</a:t>
            </a:fld>
            <a:endParaRPr lang="en-US" dirty="0"/>
          </a:p>
        </p:txBody>
      </p:sp>
      <p:sp>
        <p:nvSpPr>
          <p:cNvPr id="3" name="矩形 2">
            <a:extLst>
              <a:ext uri="{FF2B5EF4-FFF2-40B4-BE49-F238E27FC236}">
                <a16:creationId xmlns:a16="http://schemas.microsoft.com/office/drawing/2014/main" id="{C1875FEB-424E-48C5-962A-427F28C79FFF}"/>
              </a:ext>
            </a:extLst>
          </p:cNvPr>
          <p:cNvSpPr/>
          <p:nvPr/>
        </p:nvSpPr>
        <p:spPr>
          <a:xfrm>
            <a:off x="251520" y="116632"/>
            <a:ext cx="1627369"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研究意义</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 name="矩形 3">
            <a:extLst>
              <a:ext uri="{FF2B5EF4-FFF2-40B4-BE49-F238E27FC236}">
                <a16:creationId xmlns:a16="http://schemas.microsoft.com/office/drawing/2014/main" id="{EC9A3C72-1150-4638-86A6-4814766FB362}"/>
              </a:ext>
            </a:extLst>
          </p:cNvPr>
          <p:cNvSpPr/>
          <p:nvPr/>
        </p:nvSpPr>
        <p:spPr>
          <a:xfrm>
            <a:off x="540534" y="1635661"/>
            <a:ext cx="8135922" cy="1338828"/>
          </a:xfrm>
          <a:prstGeom prst="rect">
            <a:avLst/>
          </a:prstGeom>
        </p:spPr>
        <p:txBody>
          <a:bodyPr wrap="square">
            <a:spAutoFit/>
          </a:bodyPr>
          <a:lstStyle/>
          <a:p>
            <a:pPr marL="285750" indent="-285750">
              <a:lnSpc>
                <a:spcPct val="150000"/>
              </a:lnSpc>
              <a:buFont typeface="Wingdings" panose="05000000000000000000" pitchFamily="2" charset="2"/>
              <a:buChar char="q"/>
            </a:pPr>
            <a:r>
              <a:rPr lang="zh-CN" altLang="en-US" spc="80" dirty="0">
                <a:latin typeface="黑体" panose="02010609060101010101" pitchFamily="49" charset="-122"/>
                <a:ea typeface="黑体" panose="02010609060101010101" pitchFamily="49" charset="-122"/>
                <a:cs typeface="Times New Roman" panose="02020603050405020304" pitchFamily="18" charset="0"/>
              </a:rPr>
              <a:t>为生态城市发展以及气候适应型城市建设策略提供理论基础</a:t>
            </a:r>
            <a:endParaRPr lang="en-US" altLang="zh-CN" spc="80" dirty="0">
              <a:latin typeface="黑体" panose="02010609060101010101" pitchFamily="49" charset="-122"/>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q"/>
            </a:pPr>
            <a:r>
              <a:rPr lang="zh-CN" altLang="en-US" spc="80" dirty="0">
                <a:latin typeface="黑体" panose="02010609060101010101" pitchFamily="49" charset="-122"/>
                <a:ea typeface="黑体" panose="02010609060101010101" pitchFamily="49" charset="-122"/>
                <a:cs typeface="Times New Roman" panose="02020603050405020304" pitchFamily="18" charset="0"/>
              </a:rPr>
              <a:t>通过多尺度评估城市绿化对城市风热环境的影响，为缓解高密度城市热岛效应提供可量化措施</a:t>
            </a:r>
            <a:endParaRPr lang="en-US" dirty="0">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CEFB08D2-42B9-4FD2-8495-2B684FE981B5}"/>
              </a:ext>
            </a:extLst>
          </p:cNvPr>
          <p:cNvSpPr/>
          <p:nvPr/>
        </p:nvSpPr>
        <p:spPr>
          <a:xfrm>
            <a:off x="468526" y="1035376"/>
            <a:ext cx="8279938" cy="461665"/>
          </a:xfrm>
          <a:prstGeom prst="rect">
            <a:avLst/>
          </a:prstGeom>
        </p:spPr>
        <p:txBody>
          <a:bodyPr wrap="square">
            <a:spAutoFit/>
          </a:bodyPr>
          <a:lstStyle/>
          <a:p>
            <a:pPr>
              <a:defRPr/>
            </a:pPr>
            <a:r>
              <a:rPr lang="zh-CN" altLang="en-US" sz="2400" b="1" dirty="0">
                <a:solidFill>
                  <a:srgbClr val="3333CC"/>
                </a:solidFill>
                <a:latin typeface="黑体" panose="02010609060101010101" pitchFamily="49" charset="-122"/>
                <a:ea typeface="黑体" panose="02010609060101010101" pitchFamily="49" charset="-122"/>
                <a:cs typeface="+mj-cs"/>
              </a:rPr>
              <a:t>开展“面向城市绿地规划的高密度城市空间微环境研究”：</a:t>
            </a:r>
          </a:p>
        </p:txBody>
      </p:sp>
      <p:sp>
        <p:nvSpPr>
          <p:cNvPr id="7" name="内容占位符 2">
            <a:extLst>
              <a:ext uri="{FF2B5EF4-FFF2-40B4-BE49-F238E27FC236}">
                <a16:creationId xmlns:a16="http://schemas.microsoft.com/office/drawing/2014/main" id="{D6CDAB37-3A13-4CC2-9D3D-FD2F718F02AD}"/>
              </a:ext>
            </a:extLst>
          </p:cNvPr>
          <p:cNvSpPr txBox="1">
            <a:spLocks/>
          </p:cNvSpPr>
          <p:nvPr/>
        </p:nvSpPr>
        <p:spPr>
          <a:xfrm>
            <a:off x="468526" y="2909536"/>
            <a:ext cx="4967570" cy="339978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zh-CN" altLang="en-US" sz="2400" b="1" dirty="0">
                <a:solidFill>
                  <a:srgbClr val="3333CC"/>
                </a:solidFill>
                <a:latin typeface="黑体" panose="02010609060101010101" pitchFamily="49" charset="-122"/>
                <a:ea typeface="黑体" panose="02010609060101010101" pitchFamily="49" charset="-122"/>
              </a:rPr>
              <a:t>跨学科研究课题：</a:t>
            </a:r>
            <a:endParaRPr lang="en-US" altLang="zh-CN" sz="2400" b="1" dirty="0">
              <a:solidFill>
                <a:srgbClr val="3333CC"/>
              </a:solidFill>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q"/>
            </a:pPr>
            <a:r>
              <a:rPr lang="zh-CN" altLang="en-US" sz="1800" b="1" dirty="0">
                <a:latin typeface="黑体" panose="02010609060101010101" pitchFamily="49" charset="-122"/>
                <a:ea typeface="黑体" panose="02010609060101010101" pitchFamily="49" charset="-122"/>
              </a:rPr>
              <a:t>建筑环境领域：</a:t>
            </a:r>
            <a:r>
              <a:rPr lang="zh-CN" altLang="en-US" sz="1800" dirty="0">
                <a:latin typeface="黑体" panose="02010609060101010101" pitchFamily="49" charset="-122"/>
                <a:ea typeface="黑体" panose="02010609060101010101" pitchFamily="49" charset="-122"/>
              </a:rPr>
              <a:t>建筑物尺度到社区尺度、城市尺度的动力和热力学机理研究</a:t>
            </a:r>
            <a:endParaRPr lang="en-US" altLang="zh-CN" sz="1800" dirty="0">
              <a:latin typeface="黑体" panose="02010609060101010101" pitchFamily="49" charset="-122"/>
              <a:ea typeface="黑体" panose="02010609060101010101" pitchFamily="49" charset="-122"/>
            </a:endParaRPr>
          </a:p>
          <a:p>
            <a:pPr>
              <a:lnSpc>
                <a:spcPct val="150000"/>
              </a:lnSpc>
              <a:buFont typeface="Wingdings" panose="05000000000000000000" pitchFamily="2" charset="2"/>
              <a:buChar char="q"/>
            </a:pPr>
            <a:r>
              <a:rPr lang="zh-CN" altLang="en-US" sz="1800" b="1" dirty="0">
                <a:latin typeface="黑体" panose="02010609060101010101" pitchFamily="49" charset="-122"/>
                <a:ea typeface="黑体" panose="02010609060101010101" pitchFamily="49" charset="-122"/>
              </a:rPr>
              <a:t>城市设计、城市规划</a:t>
            </a:r>
            <a:r>
              <a:rPr lang="zh-CN" altLang="en-US" sz="1800" dirty="0">
                <a:latin typeface="黑体" panose="02010609060101010101" pitchFamily="49" charset="-122"/>
                <a:ea typeface="黑体" panose="02010609060101010101" pitchFamily="49" charset="-122"/>
              </a:rPr>
              <a:t>：开展面向城市形态、绿化布局应用的研究</a:t>
            </a:r>
            <a:endParaRPr lang="en-US" altLang="zh-CN" sz="1800" b="1"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buFont typeface="Wingdings" panose="05000000000000000000" pitchFamily="2" charset="2"/>
              <a:buChar char="q"/>
            </a:pPr>
            <a:r>
              <a:rPr lang="zh-CN" altLang="en-US" sz="1800" b="1" dirty="0">
                <a:latin typeface="黑体" panose="02010609060101010101" pitchFamily="49" charset="-122"/>
                <a:ea typeface="黑体" panose="02010609060101010101" pitchFamily="49" charset="-122"/>
              </a:rPr>
              <a:t>城市气象领域</a:t>
            </a:r>
            <a:r>
              <a:rPr lang="en-US" altLang="zh-CN" sz="1800" b="1" dirty="0">
                <a:latin typeface="黑体" panose="02010609060101010101" pitchFamily="49" charset="-122"/>
                <a:ea typeface="黑体" panose="02010609060101010101" pitchFamily="49" charset="-122"/>
              </a:rPr>
              <a:t>…</a:t>
            </a:r>
          </a:p>
          <a:p>
            <a:pPr>
              <a:lnSpc>
                <a:spcPct val="150000"/>
              </a:lnSpc>
              <a:buFont typeface="Wingdings" panose="05000000000000000000" pitchFamily="2" charset="2"/>
              <a:buChar char="q"/>
            </a:pPr>
            <a:r>
              <a:rPr lang="zh-CN" altLang="en-US" sz="1800" b="1" dirty="0">
                <a:latin typeface="黑体" panose="02010609060101010101" pitchFamily="49" charset="-122"/>
                <a:ea typeface="黑体" panose="02010609060101010101" pitchFamily="49" charset="-122"/>
              </a:rPr>
              <a:t>生态学领域</a:t>
            </a:r>
            <a:r>
              <a:rPr lang="en-US" altLang="zh-CN" sz="1800" b="1" dirty="0">
                <a:latin typeface="黑体" panose="02010609060101010101" pitchFamily="49" charset="-122"/>
                <a:ea typeface="黑体" panose="02010609060101010101" pitchFamily="49" charset="-122"/>
              </a:rPr>
              <a:t>…</a:t>
            </a:r>
            <a:endParaRPr lang="en-US" altLang="zh-CN" sz="1800" b="1"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endParaRPr lang="en-US" altLang="zh-CN" sz="1800" dirty="0">
              <a:latin typeface="黑体" panose="02010609060101010101" pitchFamily="49" charset="-122"/>
              <a:ea typeface="黑体" panose="02010609060101010101" pitchFamily="49" charset="-122"/>
            </a:endParaRPr>
          </a:p>
          <a:p>
            <a:pPr>
              <a:lnSpc>
                <a:spcPct val="150000"/>
              </a:lnSpc>
            </a:pPr>
            <a:endParaRPr lang="zh-CN" altLang="en-US" sz="1800" dirty="0">
              <a:latin typeface="黑体" panose="02010609060101010101" pitchFamily="49" charset="-122"/>
              <a:ea typeface="黑体" panose="02010609060101010101" pitchFamily="49" charset="-122"/>
            </a:endParaRPr>
          </a:p>
          <a:p>
            <a:pPr>
              <a:lnSpc>
                <a:spcPct val="150000"/>
              </a:lnSpc>
            </a:pPr>
            <a:endParaRPr lang="en-US" sz="1800"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DB5FB621-657F-4087-ADEA-45B024CABFA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91503" y="5126480"/>
            <a:ext cx="1008112" cy="1024844"/>
          </a:xfrm>
          <a:prstGeom prst="rect">
            <a:avLst/>
          </a:prstGeom>
        </p:spPr>
      </p:pic>
    </p:spTree>
    <p:extLst>
      <p:ext uri="{BB962C8B-B14F-4D97-AF65-F5344CB8AC3E}">
        <p14:creationId xmlns:p14="http://schemas.microsoft.com/office/powerpoint/2010/main" val="256480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DF4110-1C9B-4781-8A74-079DAA3AF13A}"/>
              </a:ext>
            </a:extLst>
          </p:cNvPr>
          <p:cNvSpPr>
            <a:spLocks noGrp="1"/>
          </p:cNvSpPr>
          <p:nvPr>
            <p:ph type="sldNum" sz="quarter" idx="12"/>
          </p:nvPr>
        </p:nvSpPr>
        <p:spPr/>
        <p:txBody>
          <a:bodyPr/>
          <a:lstStyle/>
          <a:p>
            <a:fld id="{8D671B65-C10E-8F4A-8749-824F9A1D4539}" type="slidenum">
              <a:rPr lang="en-US" smtClean="0"/>
              <a:pPr/>
              <a:t>18</a:t>
            </a:fld>
            <a:endParaRPr lang="en-US" dirty="0"/>
          </a:p>
        </p:txBody>
      </p:sp>
      <p:sp>
        <p:nvSpPr>
          <p:cNvPr id="5" name="矩形 4">
            <a:extLst>
              <a:ext uri="{FF2B5EF4-FFF2-40B4-BE49-F238E27FC236}">
                <a16:creationId xmlns:a16="http://schemas.microsoft.com/office/drawing/2014/main" id="{3394950B-E062-402A-98E6-E4C36FE3955D}"/>
              </a:ext>
            </a:extLst>
          </p:cNvPr>
          <p:cNvSpPr/>
          <p:nvPr/>
        </p:nvSpPr>
        <p:spPr>
          <a:xfrm>
            <a:off x="251520" y="116632"/>
            <a:ext cx="2709396"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学科交叉必要性</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aphicFrame>
        <p:nvGraphicFramePr>
          <p:cNvPr id="6" name="Content Placeholder 6">
            <a:extLst>
              <a:ext uri="{FF2B5EF4-FFF2-40B4-BE49-F238E27FC236}">
                <a16:creationId xmlns:a16="http://schemas.microsoft.com/office/drawing/2014/main" id="{CA340254-643F-41DB-8B24-83C674931554}"/>
              </a:ext>
            </a:extLst>
          </p:cNvPr>
          <p:cNvGraphicFramePr>
            <a:graphicFrameLocks/>
          </p:cNvGraphicFramePr>
          <p:nvPr>
            <p:extLst>
              <p:ext uri="{D42A27DB-BD31-4B8C-83A1-F6EECF244321}">
                <p14:modId xmlns:p14="http://schemas.microsoft.com/office/powerpoint/2010/main" val="3111822177"/>
              </p:ext>
            </p:extLst>
          </p:nvPr>
        </p:nvGraphicFramePr>
        <p:xfrm>
          <a:off x="395536" y="1628800"/>
          <a:ext cx="8352927" cy="3772669"/>
        </p:xfrm>
        <a:graphic>
          <a:graphicData uri="http://schemas.openxmlformats.org/drawingml/2006/table">
            <a:tbl>
              <a:tblPr firstRow="1" bandRow="1">
                <a:tableStyleId>{FABFCF23-3B69-468F-B69F-88F6DE6A72F2}</a:tableStyleId>
              </a:tblPr>
              <a:tblGrid>
                <a:gridCol w="2160240">
                  <a:extLst>
                    <a:ext uri="{9D8B030D-6E8A-4147-A177-3AD203B41FA5}">
                      <a16:colId xmlns:a16="http://schemas.microsoft.com/office/drawing/2014/main" val="20000"/>
                    </a:ext>
                  </a:extLst>
                </a:gridCol>
                <a:gridCol w="3408378">
                  <a:extLst>
                    <a:ext uri="{9D8B030D-6E8A-4147-A177-3AD203B41FA5}">
                      <a16:colId xmlns:a16="http://schemas.microsoft.com/office/drawing/2014/main" val="20001"/>
                    </a:ext>
                  </a:extLst>
                </a:gridCol>
                <a:gridCol w="2784309">
                  <a:extLst>
                    <a:ext uri="{9D8B030D-6E8A-4147-A177-3AD203B41FA5}">
                      <a16:colId xmlns:a16="http://schemas.microsoft.com/office/drawing/2014/main" val="20002"/>
                    </a:ext>
                  </a:extLst>
                </a:gridCol>
              </a:tblGrid>
              <a:tr h="523167">
                <a:tc>
                  <a:txBody>
                    <a:bodyPr/>
                    <a:lstStyle/>
                    <a:p>
                      <a:endParaRPr lang="en-US" sz="1600" dirty="0"/>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a:latin typeface="黑体" panose="02010609060101010101" pitchFamily="49" charset="-122"/>
                          <a:ea typeface="黑体" panose="02010609060101010101" pitchFamily="49" charset="-122"/>
                        </a:rPr>
                        <a:t>工程热物理</a:t>
                      </a:r>
                      <a:endParaRPr lang="zh-CN" altLang="en-US" sz="2400" dirty="0">
                        <a:solidFill>
                          <a:schemeClr val="tx1"/>
                        </a:solidFill>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zh-CN" altLang="zh-CN" sz="2400" dirty="0">
                          <a:latin typeface="黑体" panose="02010609060101010101" pitchFamily="49" charset="-122"/>
                          <a:ea typeface="黑体" panose="02010609060101010101" pitchFamily="49" charset="-122"/>
                        </a:rPr>
                        <a:t>城市规划</a:t>
                      </a:r>
                      <a:endParaRPr lang="zh-CN" altLang="en-US" sz="2400" dirty="0">
                        <a:solidFill>
                          <a:schemeClr val="tx1"/>
                        </a:solidFill>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424360">
                <a:tc>
                  <a:txBody>
                    <a:bodyPr/>
                    <a:lstStyle/>
                    <a:p>
                      <a:pPr algn="ctr"/>
                      <a:r>
                        <a:rPr lang="zh-CN" altLang="en-US" sz="1800" b="1" dirty="0">
                          <a:solidFill>
                            <a:srgbClr val="3333CC"/>
                          </a:solidFill>
                          <a:latin typeface="黑体" panose="02010609060101010101" pitchFamily="49" charset="-122"/>
                          <a:ea typeface="黑体" panose="02010609060101010101" pitchFamily="49" charset="-122"/>
                        </a:rPr>
                        <a:t>学科特长</a:t>
                      </a:r>
                      <a:endParaRPr lang="en-US" altLang="zh-CN" sz="1800" b="1" dirty="0">
                        <a:solidFill>
                          <a:srgbClr val="3333CC"/>
                        </a:solidFill>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zh-CN" altLang="zh-CN" sz="1600" dirty="0">
                          <a:latin typeface="黑体" panose="02010609060101010101" pitchFamily="49" charset="-122"/>
                          <a:ea typeface="黑体" panose="02010609060101010101" pitchFamily="49" charset="-122"/>
                        </a:rPr>
                        <a:t>实验</a:t>
                      </a:r>
                      <a:r>
                        <a:rPr lang="zh-CN" altLang="en-US" sz="1600" dirty="0">
                          <a:latin typeface="黑体" panose="02010609060101010101" pitchFamily="49" charset="-122"/>
                          <a:ea typeface="黑体" panose="02010609060101010101" pitchFamily="49" charset="-122"/>
                        </a:rPr>
                        <a:t>设计</a:t>
                      </a:r>
                      <a:r>
                        <a:rPr lang="zh-CN" altLang="zh-CN" sz="1600" dirty="0">
                          <a:latin typeface="黑体" panose="02010609060101010101" pitchFamily="49" charset="-122"/>
                          <a:ea typeface="黑体" panose="02010609060101010101" pitchFamily="49" charset="-122"/>
                        </a:rPr>
                        <a:t>和</a:t>
                      </a:r>
                      <a:r>
                        <a:rPr lang="zh-CN" altLang="en-US" sz="1600" dirty="0">
                          <a:latin typeface="黑体" panose="02010609060101010101" pitchFamily="49" charset="-122"/>
                          <a:ea typeface="黑体" panose="02010609060101010101" pitchFamily="49" charset="-122"/>
                        </a:rPr>
                        <a:t>模拟体系建立</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algn="l"/>
                      <a:r>
                        <a:rPr lang="zh-CN" altLang="zh-CN" sz="1600" dirty="0">
                          <a:latin typeface="黑体" panose="02010609060101010101" pitchFamily="49" charset="-122"/>
                          <a:ea typeface="黑体" panose="02010609060101010101" pitchFamily="49" charset="-122"/>
                        </a:rPr>
                        <a:t>规划理念</a:t>
                      </a:r>
                      <a:endParaRPr lang="zh-CN" altLang="en-US" sz="1600" dirty="0">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662683">
                <a:tc>
                  <a:txBody>
                    <a:bodyPr/>
                    <a:lstStyle/>
                    <a:p>
                      <a:pPr algn="ctr"/>
                      <a:r>
                        <a:rPr lang="zh-CN" altLang="en-US" sz="1800" b="1" dirty="0">
                          <a:solidFill>
                            <a:srgbClr val="3333CC"/>
                          </a:solidFill>
                          <a:latin typeface="黑体" panose="02010609060101010101" pitchFamily="49" charset="-122"/>
                          <a:ea typeface="黑体" panose="02010609060101010101" pitchFamily="49" charset="-122"/>
                        </a:rPr>
                        <a:t>学科</a:t>
                      </a:r>
                      <a:r>
                        <a:rPr lang="zh-TW" altLang="en-US" sz="1800" b="1" dirty="0">
                          <a:solidFill>
                            <a:srgbClr val="3333CC"/>
                          </a:solidFill>
                          <a:latin typeface="黑体" panose="02010609060101010101" pitchFamily="49" charset="-122"/>
                          <a:ea typeface="黑体" panose="02010609060101010101" pitchFamily="49" charset="-122"/>
                        </a:rPr>
                        <a:t>互补</a:t>
                      </a:r>
                      <a:endParaRPr lang="zh-CN" altLang="en-US" sz="1800" b="1" dirty="0">
                        <a:solidFill>
                          <a:srgbClr val="3333CC"/>
                        </a:solidFill>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l"/>
                      <a:r>
                        <a:rPr lang="zh-CN" altLang="zh-CN" sz="1600" dirty="0">
                          <a:latin typeface="黑体" panose="02010609060101010101" pitchFamily="49" charset="-122"/>
                          <a:ea typeface="黑体" panose="02010609060101010101" pitchFamily="49" charset="-122"/>
                        </a:rPr>
                        <a:t>缺乏规划手段完成</a:t>
                      </a:r>
                      <a:r>
                        <a:rPr lang="zh-TW" altLang="zh-CN" sz="1600" dirty="0">
                          <a:latin typeface="黑体" panose="02010609060101010101" pitchFamily="49" charset="-122"/>
                          <a:ea typeface="黑体" panose="02010609060101010101" pitchFamily="49" charset="-122"/>
                        </a:rPr>
                        <a:t>空间规划</a:t>
                      </a:r>
                      <a:r>
                        <a:rPr lang="zh-CN" altLang="zh-CN" sz="1600" dirty="0">
                          <a:latin typeface="黑体" panose="02010609060101010101" pitchFamily="49" charset="-122"/>
                          <a:ea typeface="黑体" panose="02010609060101010101" pitchFamily="49" charset="-122"/>
                        </a:rPr>
                        <a:t>合理布局</a:t>
                      </a:r>
                      <a:endParaRPr lang="zh-CN" altLang="en-US" sz="1600" dirty="0">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tc>
                  <a:txBody>
                    <a:bodyPr/>
                    <a:lstStyle/>
                    <a:p>
                      <a:pPr algn="l"/>
                      <a:r>
                        <a:rPr lang="zh-CN" altLang="zh-CN" sz="1600" dirty="0">
                          <a:latin typeface="黑体" panose="02010609060101010101" pitchFamily="49" charset="-122"/>
                          <a:ea typeface="黑体" panose="02010609060101010101" pitchFamily="49" charset="-122"/>
                        </a:rPr>
                        <a:t>较少考虑到自然气候环境</a:t>
                      </a:r>
                      <a:endParaRPr lang="zh-CN" altLang="en-US" sz="1600" dirty="0">
                        <a:latin typeface="黑体" panose="02010609060101010101" pitchFamily="49" charset="-122"/>
                        <a:ea typeface="黑体" panose="02010609060101010101" pitchFamily="49" charset="-122"/>
                      </a:endParaRP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2"/>
                  </a:ext>
                </a:extLst>
              </a:tr>
              <a:tr h="941714">
                <a:tc>
                  <a:txBody>
                    <a:bodyPr/>
                    <a:lstStyle/>
                    <a:p>
                      <a:pPr algn="ctr"/>
                      <a:r>
                        <a:rPr lang="zh-CN" altLang="en-US" sz="1800" b="1" dirty="0">
                          <a:solidFill>
                            <a:srgbClr val="3333CC"/>
                          </a:solidFill>
                          <a:latin typeface="黑体" panose="02010609060101010101" pitchFamily="49" charset="-122"/>
                          <a:ea typeface="黑体" panose="02010609060101010101" pitchFamily="49" charset="-122"/>
                        </a:rPr>
                        <a:t>学科研究内容</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l"/>
                      <a:r>
                        <a:rPr lang="zh-CN" altLang="zh-CN" sz="1600" dirty="0">
                          <a:latin typeface="黑体" panose="02010609060101010101" pitchFamily="49" charset="-122"/>
                          <a:ea typeface="黑体" panose="02010609060101010101" pitchFamily="49" charset="-122"/>
                        </a:rPr>
                        <a:t>绿化体系对城市微环境的廊道通风和热岛效应缓解的实际效果</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marL="285750" indent="-285750" algn="l">
                        <a:buFont typeface="Wingdings" panose="05000000000000000000" pitchFamily="2" charset="2"/>
                        <a:buChar char="q"/>
                      </a:pPr>
                      <a:r>
                        <a:rPr lang="zh-CN" altLang="zh-CN" sz="1600" dirty="0">
                          <a:latin typeface="黑体" panose="02010609060101010101" pitchFamily="49" charset="-122"/>
                          <a:ea typeface="黑体" panose="02010609060101010101" pitchFamily="49" charset="-122"/>
                          <a:sym typeface="+mn-ea"/>
                        </a:rPr>
                        <a:t>城市形态、建筑群布局</a:t>
                      </a:r>
                    </a:p>
                    <a:p>
                      <a:pPr marL="285750" indent="-285750" algn="l">
                        <a:buFont typeface="Wingdings" panose="05000000000000000000" pitchFamily="2" charset="2"/>
                        <a:buChar char="q"/>
                      </a:pPr>
                      <a:r>
                        <a:rPr lang="zh-CN" altLang="zh-CN" sz="1600" dirty="0">
                          <a:latin typeface="黑体" panose="02010609060101010101" pitchFamily="49" charset="-122"/>
                          <a:ea typeface="黑体" panose="02010609060101010101" pitchFamily="49" charset="-122"/>
                        </a:rPr>
                        <a:t>通风廊道的绿地规划策略</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3"/>
                  </a:ext>
                </a:extLst>
              </a:tr>
              <a:tr h="1220745">
                <a:tc>
                  <a:txBody>
                    <a:bodyPr/>
                    <a:lstStyle/>
                    <a:p>
                      <a:pPr algn="ctr"/>
                      <a:r>
                        <a:rPr lang="zh-CN" altLang="en-US" sz="1800" b="1" dirty="0">
                          <a:solidFill>
                            <a:srgbClr val="3333CC"/>
                          </a:solidFill>
                          <a:latin typeface="黑体" panose="02010609060101010101" pitchFamily="49" charset="-122"/>
                          <a:ea typeface="黑体" panose="02010609060101010101" pitchFamily="49" charset="-122"/>
                        </a:rPr>
                        <a:t>课题中的研究内容</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algn="l">
                        <a:spcBef>
                          <a:spcPts val="0"/>
                        </a:spcBef>
                        <a:spcAft>
                          <a:spcPts val="0"/>
                        </a:spcAft>
                        <a:buClrTx/>
                        <a:buSzTx/>
                        <a:buFontTx/>
                        <a:defRPr/>
                      </a:pPr>
                      <a:r>
                        <a:rPr lang="zh-CN" altLang="zh-CN" sz="1600" dirty="0">
                          <a:latin typeface="黑体" panose="02010609060101010101" pitchFamily="49" charset="-122"/>
                          <a:ea typeface="黑体" panose="02010609060101010101" pitchFamily="49" charset="-122"/>
                        </a:rPr>
                        <a:t>建筑群形态和绿化体系的风热环境模拟方法</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defRPr/>
                      </a:pPr>
                      <a:r>
                        <a:rPr lang="zh-CN" altLang="zh-CN" sz="1600" dirty="0">
                          <a:latin typeface="黑体" panose="02010609060101010101" pitchFamily="49" charset="-122"/>
                          <a:ea typeface="黑体" panose="02010609060101010101" pitchFamily="49" charset="-122"/>
                        </a:rPr>
                        <a:t>空间布局</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defRPr/>
                      </a:pPr>
                      <a:r>
                        <a:rPr lang="zh-CN" altLang="zh-CN" sz="1600" dirty="0">
                          <a:latin typeface="黑体" panose="02010609060101010101" pitchFamily="49" charset="-122"/>
                          <a:ea typeface="黑体" panose="02010609060101010101" pitchFamily="49" charset="-122"/>
                        </a:rPr>
                        <a:t>绿化等合理布局</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defRPr/>
                      </a:pPr>
                      <a:r>
                        <a:rPr lang="zh-CN" altLang="zh-CN" sz="1600" dirty="0">
                          <a:latin typeface="黑体" panose="02010609060101010101" pitchFamily="49" charset="-122"/>
                          <a:ea typeface="黑体" panose="02010609060101010101" pitchFamily="49" charset="-122"/>
                        </a:rPr>
                        <a:t>人居环境的小区尺度空间规划</a:t>
                      </a:r>
                    </a:p>
                  </a:txBody>
                  <a:tcPr marL="91445" marR="91445"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35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2060848"/>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主要研究内容与预期目标</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
        <p:nvSpPr>
          <p:cNvPr id="8" name="Text Box 10">
            <a:extLst>
              <a:ext uri="{FF2B5EF4-FFF2-40B4-BE49-F238E27FC236}">
                <a16:creationId xmlns:a16="http://schemas.microsoft.com/office/drawing/2014/main" id="{55024F96-F2F4-4B05-A5F1-9C043956F9BB}"/>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137473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0">
            <a:extLst>
              <a:ext uri="{FF2B5EF4-FFF2-40B4-BE49-F238E27FC236}">
                <a16:creationId xmlns:a16="http://schemas.microsoft.com/office/drawing/2014/main" id="{B9A8BB3F-244D-4A2D-A9DC-0E3DFEE4B436}"/>
              </a:ext>
            </a:extLst>
          </p:cNvPr>
          <p:cNvSpPr txBox="1">
            <a:spLocks noChangeArrowheads="1"/>
          </p:cNvSpPr>
          <p:nvPr/>
        </p:nvSpPr>
        <p:spPr bwMode="auto">
          <a:xfrm>
            <a:off x="3453745" y="836712"/>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项目简介</a:t>
            </a:r>
          </a:p>
        </p:txBody>
      </p:sp>
      <p:cxnSp>
        <p:nvCxnSpPr>
          <p:cNvPr id="3" name="直接连接符 2">
            <a:extLst>
              <a:ext uri="{FF2B5EF4-FFF2-40B4-BE49-F238E27FC236}">
                <a16:creationId xmlns:a16="http://schemas.microsoft.com/office/drawing/2014/main" id="{8DD75E47-C66A-4390-AB2C-10FF8DE5A2AF}"/>
              </a:ext>
            </a:extLst>
          </p:cNvPr>
          <p:cNvCxnSpPr>
            <a:cxnSpLocks/>
          </p:cNvCxnSpPr>
          <p:nvPr/>
        </p:nvCxnSpPr>
        <p:spPr>
          <a:xfrm>
            <a:off x="0" y="1916832"/>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
        <p:nvSpPr>
          <p:cNvPr id="6" name="矩形 5">
            <a:extLst>
              <a:ext uri="{FF2B5EF4-FFF2-40B4-BE49-F238E27FC236}">
                <a16:creationId xmlns:a16="http://schemas.microsoft.com/office/drawing/2014/main" id="{682813FA-37C1-40D4-851B-C0F73729110A}"/>
              </a:ext>
            </a:extLst>
          </p:cNvPr>
          <p:cNvSpPr/>
          <p:nvPr/>
        </p:nvSpPr>
        <p:spPr>
          <a:xfrm>
            <a:off x="1043608" y="2492896"/>
            <a:ext cx="7128792" cy="2769989"/>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本申报项目基于指南“面向城市规划的高密度小区中尺度和小尺度风热环境研究”要求，依托同济大学动力工程与工程热物理、同济大学城乡规划学两大学科开展</a:t>
            </a:r>
            <a:r>
              <a:rPr lang="zh-CN" altLang="en-US" sz="2000" b="1" dirty="0">
                <a:solidFill>
                  <a:srgbClr val="2A18B2"/>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面向城市绿地规划的高密度城市空间微环境研究</a:t>
            </a:r>
            <a:r>
              <a:rPr lang="zh-CN" altLang="en-US" sz="2000" dirty="0">
                <a:solidFill>
                  <a:srgbClr val="2A18B2"/>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聚焦高密度城市风热环境问题，将城市绿化的生态效应应用到城市绿地布局和风廊规划中。</a:t>
            </a:r>
          </a:p>
          <a:p>
            <a:pPr>
              <a:lnSpc>
                <a:spcPct val="120000"/>
              </a:lnSpc>
            </a:pPr>
            <a:endParaRPr 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98326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11463B-E0E2-41CD-91C9-077A7F864DD3}"/>
              </a:ext>
            </a:extLst>
          </p:cNvPr>
          <p:cNvSpPr>
            <a:spLocks noGrp="1"/>
          </p:cNvSpPr>
          <p:nvPr>
            <p:ph type="sldNum" sz="quarter" idx="12"/>
          </p:nvPr>
        </p:nvSpPr>
        <p:spPr/>
        <p:txBody>
          <a:bodyPr/>
          <a:lstStyle/>
          <a:p>
            <a:fld id="{8D671B65-C10E-8F4A-8749-824F9A1D4539}" type="slidenum">
              <a:rPr lang="en-US" smtClean="0"/>
              <a:pPr/>
              <a:t>20</a:t>
            </a:fld>
            <a:endParaRPr lang="en-US" dirty="0"/>
          </a:p>
        </p:txBody>
      </p:sp>
      <p:sp>
        <p:nvSpPr>
          <p:cNvPr id="21" name="矩形 20">
            <a:extLst>
              <a:ext uri="{FF2B5EF4-FFF2-40B4-BE49-F238E27FC236}">
                <a16:creationId xmlns:a16="http://schemas.microsoft.com/office/drawing/2014/main" id="{909B23CB-322F-4339-B228-6B2EE8768516}"/>
              </a:ext>
            </a:extLst>
          </p:cNvPr>
          <p:cNvSpPr/>
          <p:nvPr/>
        </p:nvSpPr>
        <p:spPr>
          <a:xfrm>
            <a:off x="251520" y="116632"/>
            <a:ext cx="4514377"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主要研究内容</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与预期目标</a:t>
            </a:r>
          </a:p>
        </p:txBody>
      </p:sp>
      <p:sp>
        <p:nvSpPr>
          <p:cNvPr id="12" name="矩形 11">
            <a:extLst>
              <a:ext uri="{FF2B5EF4-FFF2-40B4-BE49-F238E27FC236}">
                <a16:creationId xmlns:a16="http://schemas.microsoft.com/office/drawing/2014/main" id="{73050A4C-569B-4EC4-9F59-27DD8511CA84}"/>
              </a:ext>
            </a:extLst>
          </p:cNvPr>
          <p:cNvSpPr/>
          <p:nvPr/>
        </p:nvSpPr>
        <p:spPr>
          <a:xfrm>
            <a:off x="419125" y="980728"/>
            <a:ext cx="7992887" cy="2554545"/>
          </a:xfrm>
          <a:prstGeom prst="rect">
            <a:avLst/>
          </a:prstGeom>
        </p:spPr>
        <p:txBody>
          <a:bodyPr wrap="square">
            <a:spAutoFit/>
          </a:bodyPr>
          <a:lstStyle/>
          <a:p>
            <a:pPr>
              <a:defRPr/>
            </a:pPr>
            <a:r>
              <a:rPr lang="zh-CN" altLang="en-US" sz="2000" dirty="0">
                <a:solidFill>
                  <a:srgbClr val="3333CC"/>
                </a:solidFill>
                <a:latin typeface="黑体" panose="02010609060101010101" pitchFamily="49" charset="-122"/>
                <a:ea typeface="黑体" panose="02010609060101010101" pitchFamily="49" charset="-122"/>
              </a:rPr>
              <a:t>解析城市植被与微环境之间的热湿传递过程，构建包含城市形态、</a:t>
            </a:r>
            <a:r>
              <a:rPr lang="zh-CN" altLang="zh-CN" sz="2000" dirty="0">
                <a:solidFill>
                  <a:srgbClr val="3333CC"/>
                </a:solidFill>
                <a:latin typeface="黑体" panose="02010609060101010101" pitchFamily="49" charset="-122"/>
                <a:ea typeface="黑体" panose="02010609060101010101" pitchFamily="49" charset="-122"/>
              </a:rPr>
              <a:t>建筑群</a:t>
            </a:r>
            <a:r>
              <a:rPr lang="zh-CN" altLang="en-US" sz="2000" dirty="0">
                <a:solidFill>
                  <a:srgbClr val="3333CC"/>
                </a:solidFill>
                <a:latin typeface="黑体" panose="02010609060101010101" pitchFamily="49" charset="-122"/>
                <a:ea typeface="黑体" panose="02010609060101010101" pitchFamily="49" charset="-122"/>
              </a:rPr>
              <a:t>布局</a:t>
            </a:r>
            <a:r>
              <a:rPr lang="zh-CN" altLang="zh-CN" sz="2000" dirty="0">
                <a:solidFill>
                  <a:srgbClr val="3333CC"/>
                </a:solidFill>
                <a:latin typeface="黑体" panose="02010609060101010101" pitchFamily="49" charset="-122"/>
                <a:ea typeface="黑体" panose="02010609060101010101" pitchFamily="49" charset="-122"/>
              </a:rPr>
              <a:t>和绿化体系的</a:t>
            </a:r>
            <a:r>
              <a:rPr lang="zh-CN" altLang="en-US" sz="2000" dirty="0">
                <a:solidFill>
                  <a:srgbClr val="3333CC"/>
                </a:solidFill>
                <a:latin typeface="黑体" panose="02010609060101010101" pitchFamily="49" charset="-122"/>
                <a:ea typeface="黑体" panose="02010609060101010101" pitchFamily="49" charset="-122"/>
              </a:rPr>
              <a:t>城市微尺度</a:t>
            </a:r>
            <a:r>
              <a:rPr lang="zh-CN" altLang="zh-CN" sz="2000" dirty="0">
                <a:solidFill>
                  <a:srgbClr val="3333CC"/>
                </a:solidFill>
                <a:latin typeface="黑体" panose="02010609060101010101" pitchFamily="49" charset="-122"/>
                <a:ea typeface="黑体" panose="02010609060101010101" pitchFamily="49" charset="-122"/>
              </a:rPr>
              <a:t>风热环境模拟</a:t>
            </a:r>
            <a:r>
              <a:rPr lang="zh-CN" altLang="en-US" sz="2000" dirty="0">
                <a:solidFill>
                  <a:srgbClr val="3333CC"/>
                </a:solidFill>
                <a:latin typeface="黑体" panose="02010609060101010101" pitchFamily="49" charset="-122"/>
                <a:ea typeface="黑体" panose="02010609060101010101" pitchFamily="49" charset="-122"/>
              </a:rPr>
              <a:t>方法</a:t>
            </a:r>
            <a:endParaRPr lang="en-US" altLang="zh-CN" sz="2000" dirty="0">
              <a:solidFill>
                <a:srgbClr val="3333CC"/>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q"/>
              <a:defRPr/>
            </a:pPr>
            <a:endParaRPr lang="en-US" altLang="zh-CN" sz="2400" dirty="0">
              <a:solidFill>
                <a:srgbClr val="3333CC"/>
              </a:solidFill>
              <a:latin typeface="黑体" panose="02010609060101010101" pitchFamily="49" charset="-122"/>
              <a:ea typeface="黑体" panose="02010609060101010101" pitchFamily="49" charset="-122"/>
            </a:endParaRPr>
          </a:p>
          <a:p>
            <a:pPr lvl="1">
              <a:defRPr/>
            </a:pPr>
            <a:endParaRPr lang="en-US" altLang="zh-CN" sz="2400" dirty="0">
              <a:solidFill>
                <a:srgbClr val="3333CC"/>
              </a:solidFill>
              <a:latin typeface="黑体" panose="02010609060101010101" pitchFamily="49" charset="-122"/>
              <a:ea typeface="黑体" panose="02010609060101010101" pitchFamily="49" charset="-122"/>
            </a:endParaRPr>
          </a:p>
          <a:p>
            <a:pPr lvl="1">
              <a:defRPr/>
            </a:pPr>
            <a:endParaRPr lang="en-US" altLang="zh-CN" sz="2400" dirty="0">
              <a:solidFill>
                <a:srgbClr val="3333CC"/>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q"/>
              <a:defRPr/>
            </a:pPr>
            <a:endParaRPr lang="en-US" altLang="zh-CN" sz="2400" dirty="0">
              <a:solidFill>
                <a:srgbClr val="3333CC"/>
              </a:solidFill>
              <a:latin typeface="黑体" panose="02010609060101010101" pitchFamily="49" charset="-122"/>
              <a:ea typeface="黑体" panose="02010609060101010101" pitchFamily="49" charset="-122"/>
            </a:endParaRPr>
          </a:p>
          <a:p>
            <a:pPr marL="742950" lvl="1" indent="-285750">
              <a:buFont typeface="Wingdings" panose="05000000000000000000" pitchFamily="2" charset="2"/>
              <a:buChar char="q"/>
              <a:defRPr/>
            </a:pPr>
            <a:endParaRPr lang="zh-CN" altLang="zh-CN" sz="2400" dirty="0">
              <a:solidFill>
                <a:srgbClr val="3333CC"/>
              </a:solidFill>
              <a:latin typeface="黑体" panose="02010609060101010101" pitchFamily="49" charset="-122"/>
              <a:ea typeface="黑体" panose="02010609060101010101" pitchFamily="49" charset="-122"/>
            </a:endParaRPr>
          </a:p>
        </p:txBody>
      </p:sp>
      <p:pic>
        <p:nvPicPr>
          <p:cNvPr id="18" name="图片 17">
            <a:extLst>
              <a:ext uri="{FF2B5EF4-FFF2-40B4-BE49-F238E27FC236}">
                <a16:creationId xmlns:a16="http://schemas.microsoft.com/office/drawing/2014/main" id="{D56E74F5-D40F-44D2-9207-4C1DDDC89B59}"/>
              </a:ext>
            </a:extLst>
          </p:cNvPr>
          <p:cNvPicPr>
            <a:picLocks noChangeAspect="1"/>
          </p:cNvPicPr>
          <p:nvPr/>
        </p:nvPicPr>
        <p:blipFill>
          <a:blip r:embed="rId2"/>
          <a:stretch>
            <a:fillRect/>
          </a:stretch>
        </p:blipFill>
        <p:spPr>
          <a:xfrm>
            <a:off x="3161240" y="3595712"/>
            <a:ext cx="3567866" cy="2262817"/>
          </a:xfrm>
          <a:prstGeom prst="rect">
            <a:avLst/>
          </a:prstGeom>
        </p:spPr>
      </p:pic>
      <p:pic>
        <p:nvPicPr>
          <p:cNvPr id="19" name="图片 18">
            <a:extLst>
              <a:ext uri="{FF2B5EF4-FFF2-40B4-BE49-F238E27FC236}">
                <a16:creationId xmlns:a16="http://schemas.microsoft.com/office/drawing/2014/main" id="{4C613FE8-3829-482B-8C95-B25D9D4E2EAD}"/>
              </a:ext>
            </a:extLst>
          </p:cNvPr>
          <p:cNvPicPr>
            <a:picLocks noChangeAspect="1"/>
          </p:cNvPicPr>
          <p:nvPr/>
        </p:nvPicPr>
        <p:blipFill>
          <a:blip r:embed="rId3"/>
          <a:stretch>
            <a:fillRect/>
          </a:stretch>
        </p:blipFill>
        <p:spPr>
          <a:xfrm>
            <a:off x="6709386" y="3681911"/>
            <a:ext cx="2406356" cy="2176618"/>
          </a:xfrm>
          <a:prstGeom prst="rect">
            <a:avLst/>
          </a:prstGeom>
        </p:spPr>
      </p:pic>
      <p:grpSp>
        <p:nvGrpSpPr>
          <p:cNvPr id="16" name="组合 15">
            <a:extLst>
              <a:ext uri="{FF2B5EF4-FFF2-40B4-BE49-F238E27FC236}">
                <a16:creationId xmlns:a16="http://schemas.microsoft.com/office/drawing/2014/main" id="{689387AE-0903-4852-88CA-966A4768D6BF}"/>
              </a:ext>
            </a:extLst>
          </p:cNvPr>
          <p:cNvGrpSpPr>
            <a:grpSpLocks noChangeAspect="1"/>
          </p:cNvGrpSpPr>
          <p:nvPr/>
        </p:nvGrpSpPr>
        <p:grpSpPr>
          <a:xfrm>
            <a:off x="40352" y="3356992"/>
            <a:ext cx="3067722" cy="2617165"/>
            <a:chOff x="-3528" y="3288850"/>
            <a:chExt cx="3842269" cy="3277955"/>
          </a:xfrm>
        </p:grpSpPr>
        <p:grpSp>
          <p:nvGrpSpPr>
            <p:cNvPr id="20" name="组合 19">
              <a:extLst>
                <a:ext uri="{FF2B5EF4-FFF2-40B4-BE49-F238E27FC236}">
                  <a16:creationId xmlns:a16="http://schemas.microsoft.com/office/drawing/2014/main" id="{EF5C6E52-343B-410D-B339-F7D628DFE7F6}"/>
                </a:ext>
              </a:extLst>
            </p:cNvPr>
            <p:cNvGrpSpPr/>
            <p:nvPr/>
          </p:nvGrpSpPr>
          <p:grpSpPr>
            <a:xfrm>
              <a:off x="152836" y="3501008"/>
              <a:ext cx="3685905" cy="2684361"/>
              <a:chOff x="8416495" y="1600421"/>
              <a:chExt cx="3685905" cy="2684361"/>
            </a:xfrm>
          </p:grpSpPr>
          <p:grpSp>
            <p:nvGrpSpPr>
              <p:cNvPr id="22" name="组合 21">
                <a:extLst>
                  <a:ext uri="{FF2B5EF4-FFF2-40B4-BE49-F238E27FC236}">
                    <a16:creationId xmlns:a16="http://schemas.microsoft.com/office/drawing/2014/main" id="{6B554F8A-38F1-456A-AE0C-C6F4E4F74666}"/>
                  </a:ext>
                </a:extLst>
              </p:cNvPr>
              <p:cNvGrpSpPr>
                <a:grpSpLocks noChangeAspect="1"/>
              </p:cNvGrpSpPr>
              <p:nvPr/>
            </p:nvGrpSpPr>
            <p:grpSpPr>
              <a:xfrm>
                <a:off x="8416495" y="1600421"/>
                <a:ext cx="3551707" cy="2684361"/>
                <a:chOff x="8517028" y="2010972"/>
                <a:chExt cx="3543247" cy="2733544"/>
              </a:xfrm>
            </p:grpSpPr>
            <p:pic>
              <p:nvPicPr>
                <p:cNvPr id="27" name="Picture 2" descr="“stomatal resistance”的图片搜索结果">
                  <a:extLst>
                    <a:ext uri="{FF2B5EF4-FFF2-40B4-BE49-F238E27FC236}">
                      <a16:creationId xmlns:a16="http://schemas.microsoft.com/office/drawing/2014/main" id="{9CF5E167-9589-489F-80A3-77D8D72DCD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701"/>
                <a:stretch/>
              </p:blipFill>
              <p:spPr bwMode="auto">
                <a:xfrm>
                  <a:off x="8517028" y="2010972"/>
                  <a:ext cx="3543247" cy="2733544"/>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连接符 27">
                  <a:extLst>
                    <a:ext uri="{FF2B5EF4-FFF2-40B4-BE49-F238E27FC236}">
                      <a16:creationId xmlns:a16="http://schemas.microsoft.com/office/drawing/2014/main" id="{E23E8CFF-B67B-48BF-A280-BC12717594AB}"/>
                    </a:ext>
                  </a:extLst>
                </p:cNvPr>
                <p:cNvCxnSpPr>
                  <a:cxnSpLocks/>
                </p:cNvCxnSpPr>
                <p:nvPr/>
              </p:nvCxnSpPr>
              <p:spPr>
                <a:xfrm>
                  <a:off x="11532815" y="2260300"/>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FE35FC9-7B61-424F-8E3F-9EDEE257BDA5}"/>
                    </a:ext>
                  </a:extLst>
                </p:cNvPr>
                <p:cNvCxnSpPr>
                  <a:cxnSpLocks/>
                </p:cNvCxnSpPr>
                <p:nvPr/>
              </p:nvCxnSpPr>
              <p:spPr>
                <a:xfrm>
                  <a:off x="11788140" y="2820318"/>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B706A6F-C4B9-4D7F-9E1C-CB759AC090EB}"/>
                    </a:ext>
                  </a:extLst>
                </p:cNvPr>
                <p:cNvCxnSpPr>
                  <a:cxnSpLocks/>
                </p:cNvCxnSpPr>
                <p:nvPr/>
              </p:nvCxnSpPr>
              <p:spPr>
                <a:xfrm>
                  <a:off x="11532815" y="2820318"/>
                  <a:ext cx="2514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 name="矩形 22">
                <a:extLst>
                  <a:ext uri="{FF2B5EF4-FFF2-40B4-BE49-F238E27FC236}">
                    <a16:creationId xmlns:a16="http://schemas.microsoft.com/office/drawing/2014/main" id="{89980D76-80E0-46B7-98FD-B8F541CAAECB}"/>
                  </a:ext>
                </a:extLst>
              </p:cNvPr>
              <p:cNvSpPr/>
              <p:nvPr/>
            </p:nvSpPr>
            <p:spPr>
              <a:xfrm>
                <a:off x="11529548" y="2097131"/>
                <a:ext cx="290860" cy="1798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53E42120-CBF4-4801-8A43-1283D91628AB}"/>
                      </a:ext>
                    </a:extLst>
                  </p:cNvPr>
                  <p:cNvSpPr/>
                  <p:nvPr/>
                </p:nvSpPr>
                <p:spPr>
                  <a:xfrm>
                    <a:off x="11452910" y="1985867"/>
                    <a:ext cx="427160" cy="3276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 </m:t>
                              </m:r>
                              <m:r>
                                <a:rPr lang="en-US" sz="1100" i="1">
                                  <a:latin typeface="Cambria Math" panose="02040503050406030204" pitchFamily="18" charset="0"/>
                                </a:rPr>
                                <m:t>𝑟</m:t>
                              </m:r>
                            </m:e>
                            <m:sub>
                              <m:r>
                                <m:rPr>
                                  <m:sty m:val="p"/>
                                </m:rPr>
                                <a:rPr lang="en-US" sz="1100">
                                  <a:latin typeface="Cambria Math" panose="02040503050406030204" pitchFamily="18" charset="0"/>
                                </a:rPr>
                                <m:t>b</m:t>
                              </m:r>
                            </m:sub>
                          </m:sSub>
                        </m:oMath>
                      </m:oMathPara>
                    </a14:m>
                    <a:endParaRPr lang="en-US" sz="1100" dirty="0">
                      <a:latin typeface="黑体" panose="02010609060101010101" pitchFamily="49" charset="-122"/>
                      <a:ea typeface="黑体" panose="02010609060101010101" pitchFamily="49" charset="-122"/>
                    </a:endParaRPr>
                  </a:p>
                </p:txBody>
              </p:sp>
            </mc:Choice>
            <mc:Fallback xmlns="">
              <p:sp>
                <p:nvSpPr>
                  <p:cNvPr id="24" name="矩形 23">
                    <a:extLst>
                      <a:ext uri="{FF2B5EF4-FFF2-40B4-BE49-F238E27FC236}">
                        <a16:creationId xmlns:a16="http://schemas.microsoft.com/office/drawing/2014/main" id="{53E42120-CBF4-4801-8A43-1283D91628AB}"/>
                      </a:ext>
                    </a:extLst>
                  </p:cNvPr>
                  <p:cNvSpPr>
                    <a:spLocks noRot="1" noChangeAspect="1" noMove="1" noResize="1" noEditPoints="1" noAdjustHandles="1" noChangeArrowheads="1" noChangeShapeType="1" noTextEdit="1"/>
                  </p:cNvSpPr>
                  <p:nvPr/>
                </p:nvSpPr>
                <p:spPr>
                  <a:xfrm>
                    <a:off x="11452910" y="1985867"/>
                    <a:ext cx="427160" cy="327662"/>
                  </a:xfrm>
                  <a:prstGeom prst="rect">
                    <a:avLst/>
                  </a:prstGeom>
                  <a:blipFill>
                    <a:blip r:embed="rId5"/>
                    <a:stretch>
                      <a:fillRect/>
                    </a:stretch>
                  </a:blipFill>
                </p:spPr>
                <p:txBody>
                  <a:bodyPr/>
                  <a:lstStyle/>
                  <a:p>
                    <a:r>
                      <a:rPr lang="en-US">
                        <a:noFill/>
                      </a:rPr>
                      <a:t> </a:t>
                    </a:r>
                  </a:p>
                </p:txBody>
              </p:sp>
            </mc:Fallback>
          </mc:AlternateContent>
          <p:sp>
            <p:nvSpPr>
              <p:cNvPr id="25" name="矩形 24">
                <a:extLst>
                  <a:ext uri="{FF2B5EF4-FFF2-40B4-BE49-F238E27FC236}">
                    <a16:creationId xmlns:a16="http://schemas.microsoft.com/office/drawing/2014/main" id="{214D1A5E-E6AE-4FE8-B9BC-9C260CA2E587}"/>
                  </a:ext>
                </a:extLst>
              </p:cNvPr>
              <p:cNvSpPr/>
              <p:nvPr/>
            </p:nvSpPr>
            <p:spPr>
              <a:xfrm>
                <a:off x="11778077" y="2487960"/>
                <a:ext cx="324323" cy="20953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871B65A-2585-4D1B-991F-3E5B73BAFA6F}"/>
                      </a:ext>
                    </a:extLst>
                  </p:cNvPr>
                  <p:cNvSpPr/>
                  <p:nvPr/>
                </p:nvSpPr>
                <p:spPr>
                  <a:xfrm flipH="1">
                    <a:off x="11657111" y="2379980"/>
                    <a:ext cx="386457" cy="3276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 </m:t>
                              </m:r>
                              <m:r>
                                <a:rPr lang="en-US" sz="1100" i="1">
                                  <a:latin typeface="Cambria Math" panose="02040503050406030204" pitchFamily="18" charset="0"/>
                                </a:rPr>
                                <m:t>𝑟</m:t>
                              </m:r>
                            </m:e>
                            <m:sub>
                              <m:r>
                                <m:rPr>
                                  <m:sty m:val="p"/>
                                </m:rPr>
                                <a:rPr lang="en-US" altLang="zh-CN" sz="1100" i="1" smtClean="0">
                                  <a:latin typeface="Cambria Math" panose="02040503050406030204" pitchFamily="18" charset="0"/>
                                </a:rPr>
                                <m:t>sto</m:t>
                              </m:r>
                            </m:sub>
                          </m:sSub>
                        </m:oMath>
                      </m:oMathPara>
                    </a14:m>
                    <a:endParaRPr lang="en-US" sz="1100" dirty="0">
                      <a:latin typeface="黑体" panose="02010609060101010101" pitchFamily="49" charset="-122"/>
                      <a:ea typeface="黑体" panose="02010609060101010101" pitchFamily="49" charset="-122"/>
                    </a:endParaRPr>
                  </a:p>
                </p:txBody>
              </p:sp>
            </mc:Choice>
            <mc:Fallback xmlns="">
              <p:sp>
                <p:nvSpPr>
                  <p:cNvPr id="26" name="矩形 25">
                    <a:extLst>
                      <a:ext uri="{FF2B5EF4-FFF2-40B4-BE49-F238E27FC236}">
                        <a16:creationId xmlns:a16="http://schemas.microsoft.com/office/drawing/2014/main" id="{1871B65A-2585-4D1B-991F-3E5B73BAFA6F}"/>
                      </a:ext>
                    </a:extLst>
                  </p:cNvPr>
                  <p:cNvSpPr>
                    <a:spLocks noRot="1" noChangeAspect="1" noMove="1" noResize="1" noEditPoints="1" noAdjustHandles="1" noChangeArrowheads="1" noChangeShapeType="1" noTextEdit="1"/>
                  </p:cNvSpPr>
                  <p:nvPr/>
                </p:nvSpPr>
                <p:spPr>
                  <a:xfrm flipH="1">
                    <a:off x="11657111" y="2379980"/>
                    <a:ext cx="386457" cy="327662"/>
                  </a:xfrm>
                  <a:prstGeom prst="rect">
                    <a:avLst/>
                  </a:prstGeom>
                  <a:blipFill>
                    <a:blip r:embed="rId6"/>
                    <a:stretch>
                      <a:fillRect r="-14000"/>
                    </a:stretch>
                  </a:blipFill>
                </p:spPr>
                <p:txBody>
                  <a:bodyPr/>
                  <a:lstStyle/>
                  <a:p>
                    <a:r>
                      <a:rPr lang="en-US">
                        <a:noFill/>
                      </a:rPr>
                      <a:t> </a:t>
                    </a:r>
                  </a:p>
                </p:txBody>
              </p:sp>
            </mc:Fallback>
          </mc:AlternateContent>
        </p:grpSp>
        <p:sp>
          <p:nvSpPr>
            <p:cNvPr id="31" name="矩形 30">
              <a:extLst>
                <a:ext uri="{FF2B5EF4-FFF2-40B4-BE49-F238E27FC236}">
                  <a16:creationId xmlns:a16="http://schemas.microsoft.com/office/drawing/2014/main" id="{FAD5A034-7E6B-4733-AF8D-37CC27901DD7}"/>
                </a:ext>
              </a:extLst>
            </p:cNvPr>
            <p:cNvSpPr/>
            <p:nvPr/>
          </p:nvSpPr>
          <p:spPr>
            <a:xfrm>
              <a:off x="1813304" y="6228251"/>
              <a:ext cx="1213965" cy="338554"/>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叶肉细胞</a:t>
              </a:r>
              <a:endParaRPr 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A709DD6A-A0E3-44C6-8876-9728C90E24C2}"/>
                </a:ext>
              </a:extLst>
            </p:cNvPr>
            <p:cNvSpPr/>
            <p:nvPr/>
          </p:nvSpPr>
          <p:spPr>
            <a:xfrm>
              <a:off x="2127101" y="3488816"/>
              <a:ext cx="1213965" cy="338554"/>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角质层</a:t>
              </a:r>
              <a:endParaRPr 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3" name="任意多边形: 形状 32">
              <a:extLst>
                <a:ext uri="{FF2B5EF4-FFF2-40B4-BE49-F238E27FC236}">
                  <a16:creationId xmlns:a16="http://schemas.microsoft.com/office/drawing/2014/main" id="{73DC92EE-3B22-48C9-B557-F41BEC9F28C9}"/>
                </a:ext>
              </a:extLst>
            </p:cNvPr>
            <p:cNvSpPr/>
            <p:nvPr/>
          </p:nvSpPr>
          <p:spPr>
            <a:xfrm>
              <a:off x="1320823" y="3867291"/>
              <a:ext cx="426944" cy="1244338"/>
            </a:xfrm>
            <a:custGeom>
              <a:avLst/>
              <a:gdLst>
                <a:gd name="connsiteX0" fmla="*/ 426944 w 426944"/>
                <a:gd name="connsiteY0" fmla="*/ 1244338 h 1244338"/>
                <a:gd name="connsiteX1" fmla="*/ 68725 w 426944"/>
                <a:gd name="connsiteY1" fmla="*/ 857839 h 1244338"/>
                <a:gd name="connsiteX2" fmla="*/ 31018 w 426944"/>
                <a:gd name="connsiteY2" fmla="*/ 0 h 1244338"/>
              </a:gdLst>
              <a:ahLst/>
              <a:cxnLst>
                <a:cxn ang="0">
                  <a:pos x="connsiteX0" y="connsiteY0"/>
                </a:cxn>
                <a:cxn ang="0">
                  <a:pos x="connsiteX1" y="connsiteY1"/>
                </a:cxn>
                <a:cxn ang="0">
                  <a:pos x="connsiteX2" y="connsiteY2"/>
                </a:cxn>
              </a:cxnLst>
              <a:rect l="l" t="t" r="r" b="b"/>
              <a:pathLst>
                <a:path w="426944" h="1244338">
                  <a:moveTo>
                    <a:pt x="426944" y="1244338"/>
                  </a:moveTo>
                  <a:cubicBezTo>
                    <a:pt x="280828" y="1154783"/>
                    <a:pt x="134713" y="1065229"/>
                    <a:pt x="68725" y="857839"/>
                  </a:cubicBezTo>
                  <a:cubicBezTo>
                    <a:pt x="2737" y="650449"/>
                    <a:pt x="-27114" y="28280"/>
                    <a:pt x="31018" y="0"/>
                  </a:cubicBezTo>
                </a:path>
              </a:pathLst>
            </a:custGeom>
            <a:noFill/>
            <a:ln w="381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p:sp>
          <p:nvSpPr>
            <p:cNvPr id="34" name="矩形 33">
              <a:extLst>
                <a:ext uri="{FF2B5EF4-FFF2-40B4-BE49-F238E27FC236}">
                  <a16:creationId xmlns:a16="http://schemas.microsoft.com/office/drawing/2014/main" id="{DEB1262C-45FB-4A59-A8F3-DF62C5F375F1}"/>
                </a:ext>
              </a:extLst>
            </p:cNvPr>
            <p:cNvSpPr/>
            <p:nvPr/>
          </p:nvSpPr>
          <p:spPr>
            <a:xfrm>
              <a:off x="887771" y="3288850"/>
              <a:ext cx="1213965" cy="338554"/>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气孔蒸腾</a:t>
              </a:r>
              <a:endParaRPr 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F161CA02-EC69-4141-ADE2-5F126086C606}"/>
                </a:ext>
              </a:extLst>
            </p:cNvPr>
            <p:cNvSpPr/>
            <p:nvPr/>
          </p:nvSpPr>
          <p:spPr>
            <a:xfrm>
              <a:off x="535901" y="6205510"/>
              <a:ext cx="1107997" cy="327662"/>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细胞间隙</a:t>
              </a:r>
              <a:endParaRPr lang="en-US" sz="1100" dirty="0">
                <a:latin typeface="黑体" panose="02010609060101010101" pitchFamily="49" charset="-122"/>
                <a:ea typeface="黑体" panose="02010609060101010101" pitchFamily="49" charset="-122"/>
              </a:endParaRPr>
            </a:p>
          </p:txBody>
        </p:sp>
        <p:sp>
          <p:nvSpPr>
            <p:cNvPr id="36" name="矩形 35">
              <a:extLst>
                <a:ext uri="{FF2B5EF4-FFF2-40B4-BE49-F238E27FC236}">
                  <a16:creationId xmlns:a16="http://schemas.microsoft.com/office/drawing/2014/main" id="{7A2265C3-A648-479E-BAD7-DE298FF46CCD}"/>
                </a:ext>
              </a:extLst>
            </p:cNvPr>
            <p:cNvSpPr/>
            <p:nvPr/>
          </p:nvSpPr>
          <p:spPr>
            <a:xfrm>
              <a:off x="-3528" y="3498866"/>
              <a:ext cx="1005403" cy="338554"/>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表皮蒸腾</a:t>
              </a:r>
              <a:endParaRPr 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4B544762-3771-4F85-B83A-BDB0B91EBC8F}"/>
                </a:ext>
              </a:extLst>
            </p:cNvPr>
            <p:cNvSpPr/>
            <p:nvPr/>
          </p:nvSpPr>
          <p:spPr>
            <a:xfrm>
              <a:off x="1558705" y="3693018"/>
              <a:ext cx="950066" cy="327662"/>
            </a:xfrm>
            <a:prstGeom prst="rect">
              <a:avLst/>
            </a:prstGeom>
          </p:spPr>
          <p:txBody>
            <a:bodyPr wrap="square">
              <a:spAutoFit/>
            </a:bodyPr>
            <a:lstStyle/>
            <a:p>
              <a:r>
                <a:rPr lang="zh-CN" altLang="en-US" sz="11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保护细胞</a:t>
              </a:r>
              <a:endParaRPr lang="en-US" sz="1100" dirty="0">
                <a:latin typeface="黑体" panose="02010609060101010101" pitchFamily="49" charset="-122"/>
                <a:ea typeface="黑体" panose="02010609060101010101" pitchFamily="49" charset="-122"/>
              </a:endParaRPr>
            </a:p>
          </p:txBody>
        </p:sp>
      </p:grpSp>
      <p:sp>
        <p:nvSpPr>
          <p:cNvPr id="38" name="矩形 37">
            <a:extLst>
              <a:ext uri="{FF2B5EF4-FFF2-40B4-BE49-F238E27FC236}">
                <a16:creationId xmlns:a16="http://schemas.microsoft.com/office/drawing/2014/main" id="{6AA67FC8-E2EB-4D65-84F7-A220F1386DC2}"/>
              </a:ext>
            </a:extLst>
          </p:cNvPr>
          <p:cNvSpPr/>
          <p:nvPr/>
        </p:nvSpPr>
        <p:spPr>
          <a:xfrm>
            <a:off x="0" y="1749954"/>
            <a:ext cx="8367719" cy="1372683"/>
          </a:xfrm>
          <a:prstGeom prst="rect">
            <a:avLst/>
          </a:prstGeom>
        </p:spPr>
        <p:txBody>
          <a:bodyPr wrap="square">
            <a:spAutoFit/>
          </a:bodyPr>
          <a:lstStyle/>
          <a:p>
            <a:pPr marL="800100" lvl="1" indent="-342900">
              <a:lnSpc>
                <a:spcPct val="130000"/>
              </a:lnSpc>
              <a:buFont typeface="Wingdings" panose="05000000000000000000" pitchFamily="2" charset="2"/>
              <a:buChar char="q"/>
              <a:defRPr/>
            </a:pPr>
            <a:r>
              <a:rPr lang="zh-CN" altLang="en-US" sz="1600" b="1" dirty="0">
                <a:latin typeface="黑体" panose="02010609060101010101" pitchFamily="49" charset="-122"/>
                <a:ea typeface="黑体" panose="02010609060101010101" pitchFamily="49" charset="-122"/>
              </a:rPr>
              <a:t>植被能量平衡模型：</a:t>
            </a:r>
            <a:r>
              <a:rPr lang="zh-CN" altLang="en-US" sz="1600" dirty="0">
                <a:latin typeface="黑体" panose="02010609060101010101" pitchFamily="49" charset="-122"/>
                <a:ea typeface="黑体" panose="02010609060101010101" pitchFamily="49" charset="-122"/>
              </a:rPr>
              <a:t>植物叶片气孔和对流阻抗的实研究</a:t>
            </a:r>
            <a:endParaRPr lang="en-US" altLang="zh-CN" sz="1600" dirty="0">
              <a:latin typeface="黑体" panose="02010609060101010101" pitchFamily="49" charset="-122"/>
              <a:ea typeface="黑体" panose="02010609060101010101" pitchFamily="49" charset="-122"/>
            </a:endParaRPr>
          </a:p>
          <a:p>
            <a:pPr marL="800100" lvl="1" indent="-342900">
              <a:lnSpc>
                <a:spcPct val="130000"/>
              </a:lnSpc>
              <a:buFont typeface="Wingdings" panose="05000000000000000000" pitchFamily="2" charset="2"/>
              <a:buChar char="q"/>
              <a:defRPr/>
            </a:pPr>
            <a:r>
              <a:rPr lang="zh-CN" altLang="en-US" sz="1600" b="1" dirty="0">
                <a:latin typeface="黑体" panose="02010609060101010101" pitchFamily="49" charset="-122"/>
                <a:ea typeface="黑体" panose="02010609060101010101" pitchFamily="49" charset="-122"/>
              </a:rPr>
              <a:t>流动模型：</a:t>
            </a:r>
            <a:r>
              <a:rPr lang="zh-CN" altLang="en-US" sz="1600" dirty="0">
                <a:latin typeface="黑体" panose="02010609060101010101" pitchFamily="49" charset="-122"/>
                <a:ea typeface="黑体" panose="02010609060101010101" pitchFamily="49" charset="-122"/>
                <a:cs typeface="微软雅黑 Light" charset="0"/>
              </a:rPr>
              <a:t>基于实际绿化组合的植被冠层在不同气候区和季节的拖曳系数计算方法</a:t>
            </a:r>
            <a:endParaRPr lang="en-US" altLang="zh-CN" sz="1600" dirty="0">
              <a:latin typeface="黑体" panose="02010609060101010101" pitchFamily="49" charset="-122"/>
              <a:ea typeface="黑体" panose="02010609060101010101" pitchFamily="49" charset="-122"/>
              <a:cs typeface="微软雅黑 Light" charset="0"/>
            </a:endParaRPr>
          </a:p>
          <a:p>
            <a:pPr marL="800100" lvl="1" indent="-342900">
              <a:lnSpc>
                <a:spcPct val="130000"/>
              </a:lnSpc>
              <a:buFont typeface="Wingdings" panose="05000000000000000000" pitchFamily="2" charset="2"/>
              <a:buChar char="q"/>
              <a:defRPr/>
            </a:pPr>
            <a:r>
              <a:rPr lang="zh-CN" altLang="en-US" sz="1600" b="1" dirty="0">
                <a:latin typeface="黑体" panose="02010609060101010101" pitchFamily="49" charset="-122"/>
                <a:ea typeface="黑体" panose="02010609060101010101" pitchFamily="49" charset="-122"/>
              </a:rPr>
              <a:t>辐射模型：</a:t>
            </a:r>
            <a:r>
              <a:rPr lang="zh-CN" altLang="en-US" sz="1600" dirty="0">
                <a:latin typeface="黑体" panose="02010609060101010101" pitchFamily="49" charset="-122"/>
                <a:ea typeface="黑体" panose="02010609060101010101" pitchFamily="49" charset="-122"/>
              </a:rPr>
              <a:t>植被冠层对太阳辐射反射、透射和吸收的简化计算方法，辐射模型和</a:t>
            </a:r>
            <a:r>
              <a:rPr lang="en-US" altLang="zh-CN" sz="1600" dirty="0">
                <a:latin typeface="黑体" panose="02010609060101010101" pitchFamily="49" charset="-122"/>
                <a:ea typeface="黑体" panose="02010609060101010101" pitchFamily="49" charset="-122"/>
              </a:rPr>
              <a:t>CFD</a:t>
            </a:r>
            <a:r>
              <a:rPr lang="zh-CN" altLang="en-US" sz="1600" dirty="0">
                <a:latin typeface="黑体" panose="02010609060101010101" pitchFamily="49" charset="-122"/>
                <a:ea typeface="黑体" panose="02010609060101010101" pitchFamily="49" charset="-122"/>
              </a:rPr>
              <a:t>模型的耦合计算方法</a:t>
            </a:r>
            <a:endParaRPr lang="en-US" altLang="zh-CN" sz="1600" dirty="0">
              <a:latin typeface="黑体" panose="02010609060101010101" pitchFamily="49" charset="-122"/>
              <a:ea typeface="黑体" panose="02010609060101010101" pitchFamily="49" charset="-122"/>
            </a:endParaRPr>
          </a:p>
        </p:txBody>
      </p:sp>
      <p:cxnSp>
        <p:nvCxnSpPr>
          <p:cNvPr id="40" name="直接连接符 39">
            <a:extLst>
              <a:ext uri="{FF2B5EF4-FFF2-40B4-BE49-F238E27FC236}">
                <a16:creationId xmlns:a16="http://schemas.microsoft.com/office/drawing/2014/main" id="{BA2A0D70-B6DF-49D4-B127-5D65F5EE0F1C}"/>
              </a:ext>
            </a:extLst>
          </p:cNvPr>
          <p:cNvCxnSpPr/>
          <p:nvPr/>
        </p:nvCxnSpPr>
        <p:spPr>
          <a:xfrm>
            <a:off x="419125" y="3212976"/>
            <a:ext cx="794859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9CA0648-633A-4520-A812-AFB502CDE04D}"/>
              </a:ext>
            </a:extLst>
          </p:cNvPr>
          <p:cNvCxnSpPr>
            <a:cxnSpLocks/>
          </p:cNvCxnSpPr>
          <p:nvPr/>
        </p:nvCxnSpPr>
        <p:spPr>
          <a:xfrm flipH="1">
            <a:off x="3136112" y="3342047"/>
            <a:ext cx="42322" cy="259451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8CBDEA7-AB92-469C-91E3-64220B375282}"/>
              </a:ext>
            </a:extLst>
          </p:cNvPr>
          <p:cNvSpPr txBox="1"/>
          <p:nvPr/>
        </p:nvSpPr>
        <p:spPr>
          <a:xfrm>
            <a:off x="120813" y="6036080"/>
            <a:ext cx="2529888" cy="307777"/>
          </a:xfrm>
          <a:prstGeom prst="rect">
            <a:avLst/>
          </a:prstGeom>
          <a:solidFill>
            <a:schemeClr val="bg1">
              <a:lumMod val="95000"/>
            </a:schemeClr>
          </a:solidFill>
        </p:spPr>
        <p:txBody>
          <a:bodyPr wrap="square" rtlCol="0">
            <a:spAutoFit/>
          </a:bodyPr>
          <a:lstStyle/>
          <a:p>
            <a:r>
              <a:rPr lang="zh-CN" altLang="en-US" sz="1400" b="1" dirty="0">
                <a:latin typeface="黑体" panose="02010609060101010101" pitchFamily="49" charset="-122"/>
                <a:ea typeface="黑体" panose="02010609060101010101" pitchFamily="49" charset="-122"/>
                <a:cs typeface="Times New Roman" panose="02020603050405020304" pitchFamily="18" charset="0"/>
              </a:rPr>
              <a:t>植被叶片微观结构及热阻网络</a:t>
            </a:r>
            <a:endParaRPr lang="en-US" sz="14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5" name="文本框 44">
            <a:extLst>
              <a:ext uri="{FF2B5EF4-FFF2-40B4-BE49-F238E27FC236}">
                <a16:creationId xmlns:a16="http://schemas.microsoft.com/office/drawing/2014/main" id="{1C18AE53-5930-40C0-83AB-3DB118DE98EA}"/>
              </a:ext>
            </a:extLst>
          </p:cNvPr>
          <p:cNvSpPr txBox="1"/>
          <p:nvPr/>
        </p:nvSpPr>
        <p:spPr>
          <a:xfrm>
            <a:off x="3491880" y="6036080"/>
            <a:ext cx="2799239" cy="307777"/>
          </a:xfrm>
          <a:prstGeom prst="rect">
            <a:avLst/>
          </a:prstGeom>
          <a:solidFill>
            <a:schemeClr val="bg1">
              <a:lumMod val="95000"/>
            </a:schemeClr>
          </a:solidFill>
        </p:spPr>
        <p:txBody>
          <a:bodyPr wrap="square" rtlCol="0">
            <a:spAutoFit/>
          </a:bodyPr>
          <a:lstStyle/>
          <a:p>
            <a:r>
              <a:rPr lang="en-US" altLang="zh-CN" sz="1400" b="1" dirty="0">
                <a:latin typeface="黑体" panose="02010609060101010101" pitchFamily="49" charset="-122"/>
                <a:ea typeface="黑体" panose="02010609060101010101" pitchFamily="49" charset="-122"/>
                <a:cs typeface="Times New Roman" panose="02020603050405020304" pitchFamily="18" charset="0"/>
              </a:rPr>
              <a:t>CFD</a:t>
            </a:r>
            <a:r>
              <a:rPr lang="zh-CN" altLang="en-US" sz="1400" b="1" dirty="0">
                <a:latin typeface="黑体" panose="02010609060101010101" pitchFamily="49" charset="-122"/>
                <a:ea typeface="黑体" panose="02010609060101010101" pitchFamily="49" charset="-122"/>
                <a:cs typeface="Times New Roman" panose="02020603050405020304" pitchFamily="18" charset="0"/>
              </a:rPr>
              <a:t>与植被冠层辐射计算数据传递</a:t>
            </a:r>
            <a:endParaRPr lang="en-US" sz="14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6" name="文本框 45">
            <a:extLst>
              <a:ext uri="{FF2B5EF4-FFF2-40B4-BE49-F238E27FC236}">
                <a16:creationId xmlns:a16="http://schemas.microsoft.com/office/drawing/2014/main" id="{9498AFF5-85D8-4326-8DAE-0990330A7FC9}"/>
              </a:ext>
            </a:extLst>
          </p:cNvPr>
          <p:cNvSpPr txBox="1"/>
          <p:nvPr/>
        </p:nvSpPr>
        <p:spPr>
          <a:xfrm>
            <a:off x="6832444" y="6036080"/>
            <a:ext cx="2160240" cy="314409"/>
          </a:xfrm>
          <a:prstGeom prst="rect">
            <a:avLst/>
          </a:prstGeom>
          <a:solidFill>
            <a:schemeClr val="bg1">
              <a:lumMod val="95000"/>
            </a:schemeClr>
          </a:solidFill>
        </p:spPr>
        <p:txBody>
          <a:bodyPr wrap="square" rtlCol="0">
            <a:spAutoFit/>
          </a:bodyPr>
          <a:lstStyle/>
          <a:p>
            <a:r>
              <a:rPr lang="zh-CN" altLang="en-US" sz="1400" b="1" dirty="0">
                <a:latin typeface="黑体" panose="02010609060101010101" pitchFamily="49" charset="-122"/>
                <a:ea typeface="黑体" panose="02010609060101010101" pitchFamily="49" charset="-122"/>
                <a:cs typeface="Times New Roman" panose="02020603050405020304" pitchFamily="18" charset="0"/>
              </a:rPr>
              <a:t>城市微环境模拟体系耦合</a:t>
            </a:r>
            <a:endParaRPr lang="en-US" sz="1400" b="1" dirty="0">
              <a:latin typeface="黑体" panose="02010609060101010101" pitchFamily="49" charset="-122"/>
              <a:ea typeface="黑体" panose="02010609060101010101" pitchFamily="49" charset="-122"/>
              <a:cs typeface="Times New Roman" panose="02020603050405020304" pitchFamily="18" charset="0"/>
            </a:endParaRPr>
          </a:p>
        </p:txBody>
      </p:sp>
      <p:cxnSp>
        <p:nvCxnSpPr>
          <p:cNvPr id="47" name="直接连接符 46">
            <a:extLst>
              <a:ext uri="{FF2B5EF4-FFF2-40B4-BE49-F238E27FC236}">
                <a16:creationId xmlns:a16="http://schemas.microsoft.com/office/drawing/2014/main" id="{AAD92CA6-BAFA-4CC9-A8B8-5A8D199FD14B}"/>
              </a:ext>
            </a:extLst>
          </p:cNvPr>
          <p:cNvCxnSpPr>
            <a:cxnSpLocks/>
          </p:cNvCxnSpPr>
          <p:nvPr/>
        </p:nvCxnSpPr>
        <p:spPr>
          <a:xfrm flipH="1">
            <a:off x="6787068" y="3298295"/>
            <a:ext cx="42322" cy="259451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942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11463B-E0E2-41CD-91C9-077A7F864DD3}"/>
              </a:ext>
            </a:extLst>
          </p:cNvPr>
          <p:cNvSpPr>
            <a:spLocks noGrp="1"/>
          </p:cNvSpPr>
          <p:nvPr>
            <p:ph type="sldNum" sz="quarter" idx="12"/>
          </p:nvPr>
        </p:nvSpPr>
        <p:spPr/>
        <p:txBody>
          <a:bodyPr/>
          <a:lstStyle/>
          <a:p>
            <a:fld id="{8D671B65-C10E-8F4A-8749-824F9A1D4539}" type="slidenum">
              <a:rPr lang="en-US" smtClean="0"/>
              <a:pPr/>
              <a:t>21</a:t>
            </a:fld>
            <a:endParaRPr lang="en-US" dirty="0"/>
          </a:p>
        </p:txBody>
      </p:sp>
      <p:sp>
        <p:nvSpPr>
          <p:cNvPr id="21" name="矩形 20">
            <a:extLst>
              <a:ext uri="{FF2B5EF4-FFF2-40B4-BE49-F238E27FC236}">
                <a16:creationId xmlns:a16="http://schemas.microsoft.com/office/drawing/2014/main" id="{909B23CB-322F-4339-B228-6B2EE8768516}"/>
              </a:ext>
            </a:extLst>
          </p:cNvPr>
          <p:cNvSpPr/>
          <p:nvPr/>
        </p:nvSpPr>
        <p:spPr>
          <a:xfrm>
            <a:off x="251520" y="116632"/>
            <a:ext cx="4514377"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主要研究内容</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与预期目标</a:t>
            </a:r>
          </a:p>
        </p:txBody>
      </p:sp>
      <p:sp>
        <p:nvSpPr>
          <p:cNvPr id="12" name="矩形 11">
            <a:extLst>
              <a:ext uri="{FF2B5EF4-FFF2-40B4-BE49-F238E27FC236}">
                <a16:creationId xmlns:a16="http://schemas.microsoft.com/office/drawing/2014/main" id="{73050A4C-569B-4EC4-9F59-27DD8511CA84}"/>
              </a:ext>
            </a:extLst>
          </p:cNvPr>
          <p:cNvSpPr/>
          <p:nvPr/>
        </p:nvSpPr>
        <p:spPr>
          <a:xfrm>
            <a:off x="441271" y="1156929"/>
            <a:ext cx="7992887" cy="2923877"/>
          </a:xfrm>
          <a:prstGeom prst="rect">
            <a:avLst/>
          </a:prstGeom>
        </p:spPr>
        <p:txBody>
          <a:bodyPr wrap="square">
            <a:spAutoFit/>
          </a:bodyPr>
          <a:lstStyle/>
          <a:p>
            <a:r>
              <a:rPr lang="zh-CN" altLang="en-US" sz="2000" dirty="0">
                <a:solidFill>
                  <a:srgbClr val="3333CC"/>
                </a:solidFill>
                <a:latin typeface="黑体" panose="02010609060101010101" pitchFamily="49" charset="-122"/>
                <a:ea typeface="黑体" panose="02010609060101010101" pitchFamily="49" charset="-122"/>
                <a:sym typeface="+mn-ea"/>
              </a:rPr>
              <a:t>结合</a:t>
            </a:r>
            <a:r>
              <a:rPr lang="zh-CN" altLang="zh-CN" sz="2000" dirty="0">
                <a:solidFill>
                  <a:srgbClr val="3333CC"/>
                </a:solidFill>
                <a:latin typeface="黑体" panose="02010609060101010101" pitchFamily="49" charset="-122"/>
                <a:ea typeface="黑体" panose="02010609060101010101" pitchFamily="49" charset="-122"/>
                <a:sym typeface="+mn-ea"/>
              </a:rPr>
              <a:t>城市形态</a:t>
            </a:r>
            <a:r>
              <a:rPr lang="zh-CN" altLang="en-US" sz="2000" dirty="0">
                <a:solidFill>
                  <a:srgbClr val="3333CC"/>
                </a:solidFill>
                <a:latin typeface="黑体" panose="02010609060101010101" pitchFamily="49" charset="-122"/>
                <a:ea typeface="黑体" panose="02010609060101010101" pitchFamily="49" charset="-122"/>
                <a:sym typeface="+mn-ea"/>
              </a:rPr>
              <a:t>和</a:t>
            </a:r>
            <a:r>
              <a:rPr lang="zh-CN" altLang="zh-CN" sz="2000" dirty="0">
                <a:solidFill>
                  <a:srgbClr val="3333CC"/>
                </a:solidFill>
                <a:latin typeface="黑体" panose="02010609060101010101" pitchFamily="49" charset="-122"/>
                <a:ea typeface="黑体" panose="02010609060101010101" pitchFamily="49" charset="-122"/>
                <a:sym typeface="+mn-ea"/>
              </a:rPr>
              <a:t>建筑群布局</a:t>
            </a:r>
            <a:r>
              <a:rPr lang="zh-CN" altLang="en-US" sz="2000" dirty="0">
                <a:solidFill>
                  <a:srgbClr val="3333CC"/>
                </a:solidFill>
                <a:latin typeface="黑体" panose="02010609060101010101" pitchFamily="49" charset="-122"/>
                <a:ea typeface="黑体" panose="02010609060101010101" pitchFamily="49" charset="-122"/>
                <a:sym typeface="+mn-ea"/>
              </a:rPr>
              <a:t>，进行高密城市</a:t>
            </a:r>
            <a:r>
              <a:rPr lang="zh-CN" altLang="zh-CN" sz="2000" dirty="0">
                <a:solidFill>
                  <a:srgbClr val="3333CC"/>
                </a:solidFill>
                <a:latin typeface="黑体" panose="02010609060101010101" pitchFamily="49" charset="-122"/>
                <a:ea typeface="黑体" panose="02010609060101010101" pitchFamily="49" charset="-122"/>
              </a:rPr>
              <a:t>通风廊道</a:t>
            </a:r>
            <a:r>
              <a:rPr lang="zh-CN" altLang="en-US" sz="2000" dirty="0">
                <a:solidFill>
                  <a:srgbClr val="3333CC"/>
                </a:solidFill>
                <a:latin typeface="黑体" panose="02010609060101010101" pitchFamily="49" charset="-122"/>
                <a:ea typeface="黑体" panose="02010609060101010101" pitchFamily="49" charset="-122"/>
              </a:rPr>
              <a:t>规划和</a:t>
            </a:r>
            <a:r>
              <a:rPr lang="zh-CN" altLang="zh-CN" sz="2000" dirty="0">
                <a:solidFill>
                  <a:srgbClr val="3333CC"/>
                </a:solidFill>
                <a:latin typeface="黑体" panose="02010609060101010101" pitchFamily="49" charset="-122"/>
                <a:ea typeface="黑体" panose="02010609060101010101" pitchFamily="49" charset="-122"/>
              </a:rPr>
              <a:t>绿地</a:t>
            </a:r>
            <a:r>
              <a:rPr lang="zh-CN" altLang="en-US" sz="2000" dirty="0">
                <a:solidFill>
                  <a:srgbClr val="3333CC"/>
                </a:solidFill>
                <a:latin typeface="黑体" panose="02010609060101010101" pitchFamily="49" charset="-122"/>
                <a:ea typeface="黑体" panose="02010609060101010101" pitchFamily="49" charset="-122"/>
              </a:rPr>
              <a:t>空间设计</a:t>
            </a:r>
            <a:endParaRPr lang="en-US" altLang="zh-CN" sz="2000" dirty="0">
              <a:solidFill>
                <a:srgbClr val="3333CC"/>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q"/>
              <a:defRPr/>
            </a:pPr>
            <a:endParaRPr lang="en-US" altLang="zh-CN" sz="2400" dirty="0">
              <a:solidFill>
                <a:srgbClr val="3333CC"/>
              </a:solidFill>
              <a:latin typeface="黑体" panose="02010609060101010101" pitchFamily="49" charset="-122"/>
              <a:ea typeface="黑体" panose="02010609060101010101" pitchFamily="49" charset="-122"/>
            </a:endParaRPr>
          </a:p>
          <a:p>
            <a:pPr lvl="1">
              <a:defRPr/>
            </a:pPr>
            <a:endParaRPr lang="en-US" altLang="zh-CN" sz="2400" dirty="0">
              <a:solidFill>
                <a:srgbClr val="3333CC"/>
              </a:solidFill>
              <a:latin typeface="黑体" panose="02010609060101010101" pitchFamily="49" charset="-122"/>
              <a:ea typeface="黑体" panose="02010609060101010101" pitchFamily="49" charset="-122"/>
            </a:endParaRPr>
          </a:p>
          <a:p>
            <a:pPr lvl="1">
              <a:defRPr/>
            </a:pPr>
            <a:endParaRPr lang="en-US" altLang="zh-CN" sz="2400" dirty="0">
              <a:solidFill>
                <a:srgbClr val="3333CC"/>
              </a:solidFill>
              <a:latin typeface="黑体" panose="02010609060101010101" pitchFamily="49" charset="-122"/>
              <a:ea typeface="黑体" panose="02010609060101010101" pitchFamily="49" charset="-122"/>
            </a:endParaRPr>
          </a:p>
          <a:p>
            <a:pPr lvl="1">
              <a:defRPr/>
            </a:pPr>
            <a:endParaRPr lang="en-US" altLang="zh-CN" sz="2400" dirty="0">
              <a:solidFill>
                <a:srgbClr val="3333CC"/>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q"/>
              <a:defRPr/>
            </a:pPr>
            <a:endParaRPr lang="en-US" altLang="zh-CN" sz="2400" dirty="0">
              <a:solidFill>
                <a:srgbClr val="3333CC"/>
              </a:solidFill>
              <a:latin typeface="黑体" panose="02010609060101010101" pitchFamily="49" charset="-122"/>
              <a:ea typeface="黑体" panose="02010609060101010101" pitchFamily="49" charset="-122"/>
            </a:endParaRPr>
          </a:p>
          <a:p>
            <a:pPr marL="742950" lvl="1" indent="-285750">
              <a:buFont typeface="Wingdings" panose="05000000000000000000" pitchFamily="2" charset="2"/>
              <a:buChar char="q"/>
              <a:defRPr/>
            </a:pPr>
            <a:endParaRPr lang="zh-CN" altLang="zh-CN" sz="2400" dirty="0">
              <a:solidFill>
                <a:srgbClr val="3333CC"/>
              </a:solidFill>
              <a:latin typeface="黑体" panose="02010609060101010101" pitchFamily="49" charset="-122"/>
              <a:ea typeface="黑体" panose="02010609060101010101" pitchFamily="49" charset="-122"/>
            </a:endParaRPr>
          </a:p>
        </p:txBody>
      </p:sp>
      <p:sp>
        <p:nvSpPr>
          <p:cNvPr id="38" name="矩形 37">
            <a:extLst>
              <a:ext uri="{FF2B5EF4-FFF2-40B4-BE49-F238E27FC236}">
                <a16:creationId xmlns:a16="http://schemas.microsoft.com/office/drawing/2014/main" id="{6AA67FC8-E2EB-4D65-84F7-A220F1386DC2}"/>
              </a:ext>
            </a:extLst>
          </p:cNvPr>
          <p:cNvSpPr/>
          <p:nvPr/>
        </p:nvSpPr>
        <p:spPr>
          <a:xfrm>
            <a:off x="0" y="1774180"/>
            <a:ext cx="8367719" cy="1754326"/>
          </a:xfrm>
          <a:prstGeom prst="rect">
            <a:avLst/>
          </a:prstGeom>
        </p:spPr>
        <p:txBody>
          <a:bodyPr wrap="square">
            <a:spAutoFit/>
          </a:bodyPr>
          <a:lstStyle/>
          <a:p>
            <a:pPr marL="800100" lvl="1" indent="-342900">
              <a:lnSpc>
                <a:spcPct val="150000"/>
              </a:lnSpc>
              <a:buFont typeface="Wingdings" panose="05000000000000000000" pitchFamily="2" charset="2"/>
              <a:buChar char="q"/>
              <a:defRPr/>
            </a:pPr>
            <a:r>
              <a:rPr lang="zh-CN" altLang="en-US" b="1" dirty="0">
                <a:latin typeface="黑体" panose="02010609060101010101" pitchFamily="49" charset="-122"/>
                <a:ea typeface="黑体" panose="02010609060101010101" pitchFamily="49" charset="-122"/>
              </a:rPr>
              <a:t>城市和街区层面风环境评估以及潜在风道规划</a:t>
            </a:r>
            <a:endParaRPr lang="en-US" altLang="zh-CN" b="1"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q"/>
              <a:defRPr/>
            </a:pPr>
            <a:r>
              <a:rPr lang="zh-CN" altLang="en-US" b="1" dirty="0">
                <a:latin typeface="黑体" panose="02010609060101010101" pitchFamily="49" charset="-122"/>
                <a:ea typeface="黑体" panose="02010609060101010101" pitchFamily="49" charset="-122"/>
              </a:rPr>
              <a:t>与城市风廊结合的城市绿地空间规划和形态设计</a:t>
            </a:r>
            <a:endParaRPr lang="en-US" altLang="zh-CN" b="1"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q"/>
              <a:defRPr/>
            </a:pPr>
            <a:r>
              <a:rPr lang="zh-CN" altLang="en-US" b="1" dirty="0">
                <a:latin typeface="黑体" panose="02010609060101010101" pitchFamily="49" charset="-122"/>
                <a:ea typeface="黑体" panose="02010609060101010101" pitchFamily="49" charset="-122"/>
              </a:rPr>
              <a:t>城市微环境热舒适评价指标研究</a:t>
            </a:r>
            <a:endParaRPr lang="en-US" altLang="zh-CN" b="1" dirty="0">
              <a:latin typeface="黑体" panose="02010609060101010101" pitchFamily="49" charset="-122"/>
              <a:ea typeface="黑体" panose="02010609060101010101" pitchFamily="49" charset="-122"/>
            </a:endParaRPr>
          </a:p>
          <a:p>
            <a:pPr marL="800100" lvl="1" indent="-342900">
              <a:lnSpc>
                <a:spcPct val="150000"/>
              </a:lnSpc>
              <a:buFont typeface="Wingdings" panose="05000000000000000000" pitchFamily="2" charset="2"/>
              <a:buChar char="q"/>
              <a:defRPr/>
            </a:pPr>
            <a:endParaRPr lang="en-US" altLang="zh-CN" dirty="0">
              <a:latin typeface="黑体" panose="02010609060101010101" pitchFamily="49" charset="-122"/>
              <a:ea typeface="黑体" panose="02010609060101010101" pitchFamily="49" charset="-122"/>
            </a:endParaRPr>
          </a:p>
        </p:txBody>
      </p:sp>
      <p:cxnSp>
        <p:nvCxnSpPr>
          <p:cNvPr id="40" name="直接连接符 39">
            <a:extLst>
              <a:ext uri="{FF2B5EF4-FFF2-40B4-BE49-F238E27FC236}">
                <a16:creationId xmlns:a16="http://schemas.microsoft.com/office/drawing/2014/main" id="{BA2A0D70-B6DF-49D4-B127-5D65F5EE0F1C}"/>
              </a:ext>
            </a:extLst>
          </p:cNvPr>
          <p:cNvCxnSpPr/>
          <p:nvPr/>
        </p:nvCxnSpPr>
        <p:spPr>
          <a:xfrm>
            <a:off x="463418" y="3169966"/>
            <a:ext cx="794859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A8CBDEA7-AB92-469C-91E3-64220B375282}"/>
              </a:ext>
            </a:extLst>
          </p:cNvPr>
          <p:cNvSpPr txBox="1"/>
          <p:nvPr/>
        </p:nvSpPr>
        <p:spPr>
          <a:xfrm>
            <a:off x="2781530" y="5939954"/>
            <a:ext cx="3312368" cy="307777"/>
          </a:xfrm>
          <a:prstGeom prst="rect">
            <a:avLst/>
          </a:prstGeom>
          <a:solidFill>
            <a:schemeClr val="bg1">
              <a:lumMod val="95000"/>
            </a:schemeClr>
          </a:solidFill>
        </p:spPr>
        <p:txBody>
          <a:bodyPr wrap="square" rtlCol="0">
            <a:spAutoFit/>
          </a:bodyPr>
          <a:lstStyle/>
          <a:p>
            <a:r>
              <a:rPr lang="zh-CN" altLang="en-US" sz="1400" b="1" dirty="0">
                <a:latin typeface="黑体" panose="02010609060101010101" pitchFamily="49" charset="-122"/>
                <a:ea typeface="黑体" panose="02010609060101010101" pitchFamily="49" charset="-122"/>
                <a:cs typeface="Times New Roman" panose="02020603050405020304" pitchFamily="18" charset="0"/>
              </a:rPr>
              <a:t>城市风廊分析与绿地规划</a:t>
            </a:r>
            <a:r>
              <a:rPr lang="en-US" altLang="zh-CN" sz="1400" b="1" dirty="0">
                <a:latin typeface="黑体" panose="02010609060101010101" pitchFamily="49" charset="-122"/>
                <a:ea typeface="黑体" panose="02010609060101010101" pitchFamily="49" charset="-122"/>
                <a:cs typeface="Times New Roman" panose="02020603050405020304" pitchFamily="18" charset="0"/>
              </a:rPr>
              <a:t>-</a:t>
            </a:r>
            <a:r>
              <a:rPr lang="zh-CN" altLang="en-US" sz="1400" b="1" dirty="0">
                <a:latin typeface="黑体" panose="02010609060101010101" pitchFamily="49" charset="-122"/>
                <a:ea typeface="黑体" panose="02010609060101010101" pitchFamily="49" charset="-122"/>
                <a:cs typeface="Times New Roman" panose="02020603050405020304" pitchFamily="18" charset="0"/>
              </a:rPr>
              <a:t>连接开放区域</a:t>
            </a:r>
            <a:endParaRPr lang="en-US" sz="1400" b="1"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43" name="内容占位符 6">
            <a:extLst>
              <a:ext uri="{FF2B5EF4-FFF2-40B4-BE49-F238E27FC236}">
                <a16:creationId xmlns:a16="http://schemas.microsoft.com/office/drawing/2014/main" id="{424ED5D7-5118-4106-959B-5088B23B1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195484"/>
            <a:ext cx="6840760" cy="2628468"/>
          </a:xfrm>
          <a:prstGeom prst="rect">
            <a:avLst/>
          </a:prstGeom>
        </p:spPr>
      </p:pic>
      <p:sp>
        <p:nvSpPr>
          <p:cNvPr id="3" name="矩形 2">
            <a:extLst>
              <a:ext uri="{FF2B5EF4-FFF2-40B4-BE49-F238E27FC236}">
                <a16:creationId xmlns:a16="http://schemas.microsoft.com/office/drawing/2014/main" id="{87104F98-F00E-47AC-94AC-0BD36FEDFE63}"/>
              </a:ext>
            </a:extLst>
          </p:cNvPr>
          <p:cNvSpPr/>
          <p:nvPr/>
        </p:nvSpPr>
        <p:spPr>
          <a:xfrm>
            <a:off x="6118552" y="6483220"/>
            <a:ext cx="2468112" cy="369332"/>
          </a:xfrm>
          <a:prstGeom prst="rect">
            <a:avLst/>
          </a:prstGeom>
        </p:spPr>
        <p:txBody>
          <a:bodyPr wrap="none">
            <a:spAutoFit/>
          </a:bodyPr>
          <a:lstStyle/>
          <a:p>
            <a:r>
              <a:rPr lang="zh-CN" altLang="en-US" dirty="0">
                <a:latin typeface="Segoe UI" panose="020B0502040204020203" pitchFamily="34" charset="0"/>
              </a:rPr>
              <a:t>图：</a:t>
            </a:r>
            <a:r>
              <a:rPr lang="en-US" altLang="zh-CN" dirty="0">
                <a:latin typeface="Segoe UI" panose="020B0502040204020203" pitchFamily="34" charset="0"/>
              </a:rPr>
              <a:t>after </a:t>
            </a:r>
            <a:r>
              <a:rPr lang="en-US" dirty="0">
                <a:latin typeface="Segoe UI" panose="020B0502040204020203" pitchFamily="34" charset="0"/>
              </a:rPr>
              <a:t>Ng, E. (2009)</a:t>
            </a:r>
            <a:endParaRPr lang="en-US" dirty="0"/>
          </a:p>
        </p:txBody>
      </p:sp>
    </p:spTree>
    <p:extLst>
      <p:ext uri="{BB962C8B-B14F-4D97-AF65-F5344CB8AC3E}">
        <p14:creationId xmlns:p14="http://schemas.microsoft.com/office/powerpoint/2010/main" val="3264773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11463B-E0E2-41CD-91C9-077A7F864DD3}"/>
              </a:ext>
            </a:extLst>
          </p:cNvPr>
          <p:cNvSpPr>
            <a:spLocks noGrp="1"/>
          </p:cNvSpPr>
          <p:nvPr>
            <p:ph type="sldNum" sz="quarter" idx="12"/>
          </p:nvPr>
        </p:nvSpPr>
        <p:spPr/>
        <p:txBody>
          <a:bodyPr/>
          <a:lstStyle/>
          <a:p>
            <a:fld id="{8D671B65-C10E-8F4A-8749-824F9A1D4539}" type="slidenum">
              <a:rPr lang="en-US" smtClean="0"/>
              <a:pPr/>
              <a:t>22</a:t>
            </a:fld>
            <a:endParaRPr lang="en-US" dirty="0"/>
          </a:p>
        </p:txBody>
      </p:sp>
      <p:sp>
        <p:nvSpPr>
          <p:cNvPr id="3" name="标题 1">
            <a:extLst>
              <a:ext uri="{FF2B5EF4-FFF2-40B4-BE49-F238E27FC236}">
                <a16:creationId xmlns:a16="http://schemas.microsoft.com/office/drawing/2014/main" id="{9CCF006F-98C9-4885-82CD-9B8529623B3E}"/>
              </a:ext>
            </a:extLst>
          </p:cNvPr>
          <p:cNvSpPr txBox="1">
            <a:spLocks/>
          </p:cNvSpPr>
          <p:nvPr/>
        </p:nvSpPr>
        <p:spPr>
          <a:xfrm>
            <a:off x="236720" y="1260919"/>
            <a:ext cx="3744416" cy="4680520"/>
          </a:xfrm>
          <a:prstGeom prst="rect">
            <a:avLst/>
          </a:prstGeom>
        </p:spPr>
        <p:txBody>
          <a:bodyPr vert="horz" lIns="68580" tIns="34290" rIns="68580" bIns="3429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marL="342900" indent="-342900" defTabSz="685800">
              <a:lnSpc>
                <a:spcPct val="150000"/>
              </a:lnSpc>
              <a:buFont typeface="Wingdings" panose="05000000000000000000" pitchFamily="2" charset="2"/>
              <a:buChar char="q"/>
            </a:pPr>
            <a:r>
              <a:rPr lang="zh-CN" altLang="en-US" sz="1800" dirty="0">
                <a:solidFill>
                  <a:schemeClr val="tx1"/>
                </a:solidFill>
                <a:latin typeface="黑体" panose="02010609060101010101" pitchFamily="49" charset="-122"/>
                <a:ea typeface="黑体" panose="02010609060101010101" pitchFamily="49" charset="-122"/>
              </a:rPr>
              <a:t>通过对包含城市形态、建筑群布局和绿化体系的城市微环境数值模拟，评估城市绿化对城市微气候风热特征影响的实际效果。</a:t>
            </a:r>
            <a:endParaRPr lang="en-US" altLang="zh-CN" sz="1800" dirty="0">
              <a:solidFill>
                <a:schemeClr val="tx1"/>
              </a:solidFill>
              <a:latin typeface="黑体" panose="02010609060101010101" pitchFamily="49" charset="-122"/>
              <a:ea typeface="黑体" panose="02010609060101010101" pitchFamily="49" charset="-122"/>
            </a:endParaRPr>
          </a:p>
          <a:p>
            <a:pPr defTabSz="685800">
              <a:lnSpc>
                <a:spcPct val="150000"/>
              </a:lnSpc>
            </a:pPr>
            <a:endParaRPr lang="en-US" altLang="zh-CN" sz="1800" dirty="0">
              <a:solidFill>
                <a:schemeClr val="tx1"/>
              </a:solidFill>
              <a:latin typeface="黑体" panose="02010609060101010101" pitchFamily="49" charset="-122"/>
              <a:ea typeface="黑体" panose="02010609060101010101" pitchFamily="49" charset="-122"/>
            </a:endParaRPr>
          </a:p>
          <a:p>
            <a:pPr marL="342900" indent="-342900" defTabSz="685800">
              <a:lnSpc>
                <a:spcPct val="150000"/>
              </a:lnSpc>
              <a:buFont typeface="Wingdings" panose="05000000000000000000" pitchFamily="2" charset="2"/>
              <a:buChar char="q"/>
            </a:pPr>
            <a:r>
              <a:rPr lang="zh-CN" altLang="en-US" sz="1800" dirty="0">
                <a:solidFill>
                  <a:schemeClr val="tx1"/>
                </a:solidFill>
                <a:latin typeface="黑体" panose="02010609060101010101" pitchFamily="49" charset="-122"/>
                <a:ea typeface="黑体" panose="02010609060101010101" pitchFamily="49" charset="-122"/>
              </a:rPr>
              <a:t>在城市规划层面，以提升城市室外人居风热环境为导向，明确规划相关指标参数和评价体系，实现通风廊道的绿地规划策略和微环境热舒适评价。</a:t>
            </a:r>
          </a:p>
          <a:p>
            <a:pPr marL="342900" indent="-342900" defTabSz="685800">
              <a:lnSpc>
                <a:spcPct val="150000"/>
              </a:lnSpc>
              <a:buFont typeface="Wingdings" panose="05000000000000000000" pitchFamily="2" charset="2"/>
              <a:buChar char="q"/>
            </a:pPr>
            <a:endParaRPr lang="en-US" altLang="zh-CN" sz="1800" dirty="0">
              <a:solidFill>
                <a:schemeClr val="tx1"/>
              </a:solidFill>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909B23CB-322F-4339-B228-6B2EE8768516}"/>
              </a:ext>
            </a:extLst>
          </p:cNvPr>
          <p:cNvSpPr/>
          <p:nvPr/>
        </p:nvSpPr>
        <p:spPr>
          <a:xfrm>
            <a:off x="251520" y="116632"/>
            <a:ext cx="4514377"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主要研究内容与</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预期目标</a:t>
            </a:r>
          </a:p>
        </p:txBody>
      </p:sp>
      <p:pic>
        <p:nvPicPr>
          <p:cNvPr id="6" name="图片 5" descr="城市绿化组合">
            <a:extLst>
              <a:ext uri="{FF2B5EF4-FFF2-40B4-BE49-F238E27FC236}">
                <a16:creationId xmlns:a16="http://schemas.microsoft.com/office/drawing/2014/main" id="{614720CF-4610-47AD-97EE-F53BF6734EB2}"/>
              </a:ext>
            </a:extLst>
          </p:cNvPr>
          <p:cNvPicPr/>
          <p:nvPr/>
        </p:nvPicPr>
        <p:blipFill>
          <a:blip r:embed="rId2"/>
          <a:stretch>
            <a:fillRect/>
          </a:stretch>
        </p:blipFill>
        <p:spPr>
          <a:xfrm>
            <a:off x="4175760" y="1260919"/>
            <a:ext cx="4968240" cy="4408170"/>
          </a:xfrm>
          <a:prstGeom prst="rect">
            <a:avLst/>
          </a:prstGeom>
          <a:noFill/>
          <a:ln w="9525">
            <a:noFill/>
          </a:ln>
        </p:spPr>
      </p:pic>
      <p:sp>
        <p:nvSpPr>
          <p:cNvPr id="4" name="矩形 3">
            <a:extLst>
              <a:ext uri="{FF2B5EF4-FFF2-40B4-BE49-F238E27FC236}">
                <a16:creationId xmlns:a16="http://schemas.microsoft.com/office/drawing/2014/main" id="{A307BA0C-12B8-4663-B804-0502A83565F5}"/>
              </a:ext>
            </a:extLst>
          </p:cNvPr>
          <p:cNvSpPr/>
          <p:nvPr/>
        </p:nvSpPr>
        <p:spPr>
          <a:xfrm>
            <a:off x="6383135" y="908720"/>
            <a:ext cx="553489" cy="923330"/>
          </a:xfrm>
          <a:prstGeom prst="rect">
            <a:avLst/>
          </a:prstGeom>
          <a:noFill/>
          <a:ln>
            <a:noFill/>
          </a:ln>
        </p:spPr>
        <p:txBody>
          <a:bodyPr wrap="square" lIns="91440" tIns="45720" rIns="91440" bIns="45720">
            <a:spAutoFit/>
          </a:bodyPr>
          <a:lstStyle/>
          <a:p>
            <a:pPr algn="ctr"/>
            <a:r>
              <a:rPr lang="en-US" altLang="zh-CN" sz="5400" b="0" cap="none" spc="0" dirty="0">
                <a:ln w="0"/>
                <a:solidFill>
                  <a:srgbClr val="3333CC"/>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A</a:t>
            </a:r>
            <a:endParaRPr lang="en-US" sz="5400" b="0" cap="none" spc="0" dirty="0">
              <a:ln w="0"/>
              <a:solidFill>
                <a:srgbClr val="3333CC"/>
              </a:solidFill>
              <a:effectLst>
                <a:outerShdw blurRad="38100" dist="25400" dir="5400000" algn="ctr" rotWithShape="0">
                  <a:srgbClr val="6E747A">
                    <a:alpha val="43000"/>
                  </a:srgbClr>
                </a:outerShdw>
              </a:effectLst>
            </a:endParaRPr>
          </a:p>
        </p:txBody>
      </p:sp>
      <p:sp>
        <p:nvSpPr>
          <p:cNvPr id="8" name="矩形 7">
            <a:extLst>
              <a:ext uri="{FF2B5EF4-FFF2-40B4-BE49-F238E27FC236}">
                <a16:creationId xmlns:a16="http://schemas.microsoft.com/office/drawing/2014/main" id="{6B231014-9CD4-4F4C-A66D-CD04C6582F71}"/>
              </a:ext>
            </a:extLst>
          </p:cNvPr>
          <p:cNvSpPr/>
          <p:nvPr/>
        </p:nvSpPr>
        <p:spPr>
          <a:xfrm>
            <a:off x="7647248" y="4449885"/>
            <a:ext cx="936104" cy="923330"/>
          </a:xfrm>
          <a:prstGeom prst="rect">
            <a:avLst/>
          </a:prstGeom>
          <a:noFill/>
        </p:spPr>
        <p:txBody>
          <a:bodyPr wrap="square" lIns="91440" tIns="45720" rIns="91440" bIns="45720">
            <a:spAutoFit/>
          </a:bodyPr>
          <a:lstStyle/>
          <a:p>
            <a:pPr algn="ctr"/>
            <a:r>
              <a:rPr lang="en-US" altLang="zh-CN" sz="5400" b="0" cap="none" spc="0" dirty="0">
                <a:ln w="0"/>
                <a:solidFill>
                  <a:srgbClr val="FF00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B1</a:t>
            </a:r>
            <a:endParaRPr lang="en-US" sz="5400" b="0" cap="none" spc="0" dirty="0">
              <a:ln w="0"/>
              <a:solidFill>
                <a:srgbClr val="FF0000"/>
              </a:solidFill>
              <a:effectLst>
                <a:outerShdw blurRad="38100" dist="25400" dir="5400000" algn="ctr" rotWithShape="0">
                  <a:srgbClr val="6E747A">
                    <a:alpha val="43000"/>
                  </a:srgbClr>
                </a:outerShdw>
              </a:effectLst>
            </a:endParaRPr>
          </a:p>
        </p:txBody>
      </p:sp>
      <p:sp>
        <p:nvSpPr>
          <p:cNvPr id="9" name="矩形 8">
            <a:extLst>
              <a:ext uri="{FF2B5EF4-FFF2-40B4-BE49-F238E27FC236}">
                <a16:creationId xmlns:a16="http://schemas.microsoft.com/office/drawing/2014/main" id="{D8486F8D-519E-4B93-84AB-85FE403BDE91}"/>
              </a:ext>
            </a:extLst>
          </p:cNvPr>
          <p:cNvSpPr/>
          <p:nvPr/>
        </p:nvSpPr>
        <p:spPr>
          <a:xfrm>
            <a:off x="4745182" y="5559623"/>
            <a:ext cx="936104" cy="923330"/>
          </a:xfrm>
          <a:prstGeom prst="rect">
            <a:avLst/>
          </a:prstGeom>
          <a:noFill/>
        </p:spPr>
        <p:txBody>
          <a:bodyPr wrap="square" lIns="91440" tIns="45720" rIns="91440" bIns="45720">
            <a:spAutoFit/>
          </a:bodyPr>
          <a:lstStyle/>
          <a:p>
            <a:pPr algn="ctr"/>
            <a:r>
              <a:rPr lang="en-US" altLang="zh-CN" sz="5400" b="0" cap="none" spc="0" dirty="0">
                <a:ln w="0"/>
                <a:solidFill>
                  <a:srgbClr val="FF0000"/>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B2</a:t>
            </a:r>
            <a:endParaRPr lang="en-US" sz="5400" b="0" cap="none" spc="0" dirty="0">
              <a:ln w="0"/>
              <a:solidFill>
                <a:srgbClr val="FF0000"/>
              </a:solidFill>
              <a:effectLst>
                <a:outerShdw blurRad="38100" dist="25400" dir="5400000" algn="ctr" rotWithShape="0">
                  <a:srgbClr val="6E747A">
                    <a:alpha val="43000"/>
                  </a:srgbClr>
                </a:outerShdw>
              </a:effectLst>
            </a:endParaRPr>
          </a:p>
        </p:txBody>
      </p:sp>
      <p:sp>
        <p:nvSpPr>
          <p:cNvPr id="5" name="矩形: 圆角 4">
            <a:extLst>
              <a:ext uri="{FF2B5EF4-FFF2-40B4-BE49-F238E27FC236}">
                <a16:creationId xmlns:a16="http://schemas.microsoft.com/office/drawing/2014/main" id="{3A0AECC7-92A5-4ED9-912C-490EE1AC5F3E}"/>
              </a:ext>
            </a:extLst>
          </p:cNvPr>
          <p:cNvSpPr/>
          <p:nvPr/>
        </p:nvSpPr>
        <p:spPr>
          <a:xfrm>
            <a:off x="179512" y="1192832"/>
            <a:ext cx="4040780" cy="1944216"/>
          </a:xfrm>
          <a:prstGeom prst="roundRect">
            <a:avLst/>
          </a:prstGeom>
          <a:no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728F0203-04B1-48DD-AAA5-6F9D71B1A86F}"/>
              </a:ext>
            </a:extLst>
          </p:cNvPr>
          <p:cNvSpPr/>
          <p:nvPr/>
        </p:nvSpPr>
        <p:spPr>
          <a:xfrm>
            <a:off x="179512" y="3298108"/>
            <a:ext cx="4040780" cy="22191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49779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2852936"/>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Font typeface="Arial" panose="020B0604020202020204" pitchFamily="34" charset="0"/>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研究方法与技术路线</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
        <p:nvSpPr>
          <p:cNvPr id="8" name="Text Box 10">
            <a:extLst>
              <a:ext uri="{FF2B5EF4-FFF2-40B4-BE49-F238E27FC236}">
                <a16:creationId xmlns:a16="http://schemas.microsoft.com/office/drawing/2014/main" id="{B6F7D40A-2AF4-4DD1-9F16-C426A917CCC7}"/>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328141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11463B-E0E2-41CD-91C9-077A7F864DD3}"/>
              </a:ext>
            </a:extLst>
          </p:cNvPr>
          <p:cNvSpPr>
            <a:spLocks noGrp="1"/>
          </p:cNvSpPr>
          <p:nvPr>
            <p:ph type="sldNum" sz="quarter" idx="12"/>
          </p:nvPr>
        </p:nvSpPr>
        <p:spPr/>
        <p:txBody>
          <a:bodyPr/>
          <a:lstStyle/>
          <a:p>
            <a:fld id="{8D671B65-C10E-8F4A-8749-824F9A1D4539}" type="slidenum">
              <a:rPr lang="en-US" smtClean="0"/>
              <a:pPr/>
              <a:t>24</a:t>
            </a:fld>
            <a:endParaRPr lang="en-US" dirty="0"/>
          </a:p>
        </p:txBody>
      </p:sp>
      <p:sp>
        <p:nvSpPr>
          <p:cNvPr id="21" name="矩形 20">
            <a:extLst>
              <a:ext uri="{FF2B5EF4-FFF2-40B4-BE49-F238E27FC236}">
                <a16:creationId xmlns:a16="http://schemas.microsoft.com/office/drawing/2014/main" id="{909B23CB-322F-4339-B228-6B2EE8768516}"/>
              </a:ext>
            </a:extLst>
          </p:cNvPr>
          <p:cNvSpPr/>
          <p:nvPr/>
        </p:nvSpPr>
        <p:spPr>
          <a:xfrm>
            <a:off x="251520" y="116632"/>
            <a:ext cx="5235729"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拟采用的研究方法</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与技术路线</a:t>
            </a:r>
          </a:p>
        </p:txBody>
      </p:sp>
      <p:pic>
        <p:nvPicPr>
          <p:cNvPr id="22" name="Picture 2" descr="http://www.atmosys.eu/faces/images/expertise/cfd.png">
            <a:extLst>
              <a:ext uri="{FF2B5EF4-FFF2-40B4-BE49-F238E27FC236}">
                <a16:creationId xmlns:a16="http://schemas.microsoft.com/office/drawing/2014/main" id="{48AE0145-B980-4D82-8A22-1D7B09BF8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3864"/>
            <a:ext cx="9144000" cy="1833563"/>
          </a:xfrm>
          <a:prstGeom prst="rect">
            <a:avLst/>
          </a:prstGeom>
          <a:noFill/>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D143A822-2358-42DF-B3DB-36F8AE2680EF}"/>
              </a:ext>
            </a:extLst>
          </p:cNvPr>
          <p:cNvPicPr>
            <a:picLocks noChangeAspect="1"/>
          </p:cNvPicPr>
          <p:nvPr/>
        </p:nvPicPr>
        <p:blipFill>
          <a:blip r:embed="rId3"/>
          <a:stretch>
            <a:fillRect/>
          </a:stretch>
        </p:blipFill>
        <p:spPr>
          <a:xfrm>
            <a:off x="639151" y="1799447"/>
            <a:ext cx="2520280" cy="2374619"/>
          </a:xfrm>
          <a:prstGeom prst="rect">
            <a:avLst/>
          </a:prstGeom>
        </p:spPr>
      </p:pic>
      <p:sp>
        <p:nvSpPr>
          <p:cNvPr id="26" name="Shape 686">
            <a:extLst>
              <a:ext uri="{FF2B5EF4-FFF2-40B4-BE49-F238E27FC236}">
                <a16:creationId xmlns:a16="http://schemas.microsoft.com/office/drawing/2014/main" id="{9F58C016-D4C8-4D7D-88E3-8D0A27A41A42}"/>
              </a:ext>
            </a:extLst>
          </p:cNvPr>
          <p:cNvSpPr/>
          <p:nvPr/>
        </p:nvSpPr>
        <p:spPr>
          <a:xfrm>
            <a:off x="611560" y="1127111"/>
            <a:ext cx="7920880"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3000" b="0">
                <a:solidFill>
                  <a:srgbClr val="104D79"/>
                </a:solidFill>
                <a:latin typeface="华文楷体"/>
                <a:ea typeface="华文楷体"/>
                <a:cs typeface="华文楷体"/>
                <a:sym typeface="华文楷体"/>
              </a:defRPr>
            </a:lvl1pPr>
          </a:lstStyle>
          <a:p>
            <a:pPr lvl="0">
              <a:defRPr sz="1800">
                <a:solidFill>
                  <a:srgbClr val="000000"/>
                </a:solidFill>
              </a:defRPr>
            </a:pPr>
            <a:r>
              <a:rPr lang="zh-CN" altLang="en-US" sz="2000" dirty="0">
                <a:solidFill>
                  <a:srgbClr val="3333CC"/>
                </a:solidFill>
                <a:latin typeface="黑体" panose="02010609060101010101" pitchFamily="49" charset="-122"/>
                <a:ea typeface="黑体" panose="02010609060101010101" pitchFamily="49" charset="-122"/>
                <a:cs typeface="+mn-cs"/>
              </a:rPr>
              <a:t>本项目拟</a:t>
            </a:r>
            <a:r>
              <a:rPr sz="2000" dirty="0">
                <a:solidFill>
                  <a:srgbClr val="3333CC"/>
                </a:solidFill>
                <a:latin typeface="黑体" panose="02010609060101010101" pitchFamily="49" charset="-122"/>
                <a:ea typeface="黑体" panose="02010609060101010101" pitchFamily="49" charset="-122"/>
                <a:cs typeface="+mn-cs"/>
              </a:rPr>
              <a:t>采用</a:t>
            </a:r>
            <a:r>
              <a:rPr sz="2000" u="sng" dirty="0">
                <a:solidFill>
                  <a:srgbClr val="3333CC"/>
                </a:solidFill>
                <a:latin typeface="黑体" panose="02010609060101010101" pitchFamily="49" charset="-122"/>
                <a:ea typeface="黑体" panose="02010609060101010101" pitchFamily="49" charset="-122"/>
                <a:cs typeface="+mn-cs"/>
              </a:rPr>
              <a:t>理论分析</a:t>
            </a:r>
            <a:r>
              <a:rPr lang="zh-CN" altLang="en-US" sz="2000" dirty="0">
                <a:solidFill>
                  <a:srgbClr val="3333CC"/>
                </a:solidFill>
                <a:latin typeface="黑体" panose="02010609060101010101" pitchFamily="49" charset="-122"/>
                <a:ea typeface="黑体" panose="02010609060101010101" pitchFamily="49" charset="-122"/>
                <a:cs typeface="+mn-cs"/>
              </a:rPr>
              <a:t>、城市</a:t>
            </a:r>
            <a:r>
              <a:rPr lang="zh-CN" altLang="en-US" sz="2000" u="sng" dirty="0">
                <a:solidFill>
                  <a:srgbClr val="3333CC"/>
                </a:solidFill>
                <a:latin typeface="黑体" panose="02010609060101010101" pitchFamily="49" charset="-122"/>
                <a:ea typeface="黑体" panose="02010609060101010101" pitchFamily="49" charset="-122"/>
                <a:cs typeface="+mn-cs"/>
              </a:rPr>
              <a:t>实地测量</a:t>
            </a:r>
            <a:r>
              <a:rPr lang="zh-CN" altLang="en-US" sz="2000" dirty="0">
                <a:solidFill>
                  <a:srgbClr val="3333CC"/>
                </a:solidFill>
                <a:latin typeface="黑体" panose="02010609060101010101" pitchFamily="49" charset="-122"/>
                <a:ea typeface="黑体" panose="02010609060101010101" pitchFamily="49" charset="-122"/>
                <a:cs typeface="+mn-cs"/>
              </a:rPr>
              <a:t>、并拟结合</a:t>
            </a:r>
            <a:r>
              <a:rPr lang="zh-CN" altLang="en-US" sz="2000" u="sng" dirty="0">
                <a:solidFill>
                  <a:srgbClr val="3333CC"/>
                </a:solidFill>
                <a:latin typeface="黑体" panose="02010609060101010101" pitchFamily="49" charset="-122"/>
                <a:ea typeface="黑体" panose="02010609060101010101" pitchFamily="49" charset="-122"/>
                <a:cs typeface="+mn-cs"/>
              </a:rPr>
              <a:t>风洞模型试验</a:t>
            </a:r>
            <a:r>
              <a:rPr lang="zh-CN" altLang="en-US" sz="2000" dirty="0">
                <a:solidFill>
                  <a:srgbClr val="3333CC"/>
                </a:solidFill>
                <a:latin typeface="黑体" panose="02010609060101010101" pitchFamily="49" charset="-122"/>
                <a:ea typeface="黑体" panose="02010609060101010101" pitchFamily="49" charset="-122"/>
                <a:cs typeface="+mn-cs"/>
              </a:rPr>
              <a:t>以及</a:t>
            </a:r>
            <a:r>
              <a:rPr sz="2000" u="sng" dirty="0">
                <a:solidFill>
                  <a:srgbClr val="3333CC"/>
                </a:solidFill>
                <a:latin typeface="黑体" panose="02010609060101010101" pitchFamily="49" charset="-122"/>
                <a:ea typeface="黑体" panose="02010609060101010101" pitchFamily="49" charset="-122"/>
                <a:cs typeface="+mn-cs"/>
              </a:rPr>
              <a:t>数值</a:t>
            </a:r>
            <a:r>
              <a:rPr lang="zh-CN" altLang="en-US" sz="2000" u="sng" dirty="0">
                <a:solidFill>
                  <a:srgbClr val="3333CC"/>
                </a:solidFill>
                <a:latin typeface="黑体" panose="02010609060101010101" pitchFamily="49" charset="-122"/>
                <a:ea typeface="黑体" panose="02010609060101010101" pitchFamily="49" charset="-122"/>
                <a:cs typeface="+mn-cs"/>
              </a:rPr>
              <a:t>模拟</a:t>
            </a:r>
            <a:r>
              <a:rPr lang="zh-CN" altLang="en-US" sz="2000" dirty="0">
                <a:solidFill>
                  <a:srgbClr val="3333CC"/>
                </a:solidFill>
                <a:latin typeface="黑体" panose="02010609060101010101" pitchFamily="49" charset="-122"/>
                <a:ea typeface="黑体" panose="02010609060101010101" pitchFamily="49" charset="-122"/>
                <a:cs typeface="+mn-cs"/>
              </a:rPr>
              <a:t>的</a:t>
            </a:r>
            <a:r>
              <a:rPr sz="2000" dirty="0">
                <a:solidFill>
                  <a:srgbClr val="3333CC"/>
                </a:solidFill>
                <a:latin typeface="黑体" panose="02010609060101010101" pitchFamily="49" charset="-122"/>
                <a:ea typeface="黑体" panose="02010609060101010101" pitchFamily="49" charset="-122"/>
                <a:cs typeface="+mn-cs"/>
              </a:rPr>
              <a:t>方法开展研究</a:t>
            </a:r>
          </a:p>
        </p:txBody>
      </p:sp>
      <p:grpSp>
        <p:nvGrpSpPr>
          <p:cNvPr id="29" name="组合 28">
            <a:extLst>
              <a:ext uri="{FF2B5EF4-FFF2-40B4-BE49-F238E27FC236}">
                <a16:creationId xmlns:a16="http://schemas.microsoft.com/office/drawing/2014/main" id="{D6C621B7-D239-49B1-A2B9-02D11E7EDAAE}"/>
              </a:ext>
            </a:extLst>
          </p:cNvPr>
          <p:cNvGrpSpPr/>
          <p:nvPr/>
        </p:nvGrpSpPr>
        <p:grpSpPr>
          <a:xfrm>
            <a:off x="5346783" y="1704724"/>
            <a:ext cx="2983585" cy="2354263"/>
            <a:chOff x="5004048" y="1823409"/>
            <a:chExt cx="2983585" cy="2354263"/>
          </a:xfrm>
        </p:grpSpPr>
        <p:pic>
          <p:nvPicPr>
            <p:cNvPr id="27" name="图片 258">
              <a:extLst>
                <a:ext uri="{FF2B5EF4-FFF2-40B4-BE49-F238E27FC236}">
                  <a16:creationId xmlns:a16="http://schemas.microsoft.com/office/drawing/2014/main" id="{C8528B19-B73F-4817-AC39-6860544A2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8081"/>
            <a:stretch>
              <a:fillRect/>
            </a:stretch>
          </p:blipFill>
          <p:spPr bwMode="auto">
            <a:xfrm>
              <a:off x="5004048" y="1823409"/>
              <a:ext cx="1439863" cy="2354263"/>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59">
              <a:extLst>
                <a:ext uri="{FF2B5EF4-FFF2-40B4-BE49-F238E27FC236}">
                  <a16:creationId xmlns:a16="http://schemas.microsoft.com/office/drawing/2014/main" id="{0E905340-38E8-4D2E-97D6-D88D2941C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8388"/>
            <a:stretch>
              <a:fillRect/>
            </a:stretch>
          </p:blipFill>
          <p:spPr bwMode="auto">
            <a:xfrm>
              <a:off x="6547770" y="1831347"/>
              <a:ext cx="1439863" cy="234632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矩形 30">
            <a:extLst>
              <a:ext uri="{FF2B5EF4-FFF2-40B4-BE49-F238E27FC236}">
                <a16:creationId xmlns:a16="http://schemas.microsoft.com/office/drawing/2014/main" id="{F3BC5B44-7BFA-45E5-B10D-5E3D87E36285}"/>
              </a:ext>
            </a:extLst>
          </p:cNvPr>
          <p:cNvSpPr/>
          <p:nvPr/>
        </p:nvSpPr>
        <p:spPr>
          <a:xfrm>
            <a:off x="53752" y="4509120"/>
            <a:ext cx="9036496" cy="1872208"/>
          </a:xfrm>
          <a:prstGeom prst="rect">
            <a:avLst/>
          </a:prstGeom>
          <a:noFill/>
          <a:ln>
            <a:solidFill>
              <a:srgbClr val="33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箭头: 丁字 31">
            <a:extLst>
              <a:ext uri="{FF2B5EF4-FFF2-40B4-BE49-F238E27FC236}">
                <a16:creationId xmlns:a16="http://schemas.microsoft.com/office/drawing/2014/main" id="{E15EDD83-A18D-4467-927E-83C00475C8A0}"/>
              </a:ext>
            </a:extLst>
          </p:cNvPr>
          <p:cNvSpPr/>
          <p:nvPr/>
        </p:nvSpPr>
        <p:spPr>
          <a:xfrm rot="10800000">
            <a:off x="3159432" y="2775460"/>
            <a:ext cx="2067377" cy="1368535"/>
          </a:xfrm>
          <a:prstGeom prst="leftRightUpArrow">
            <a:avLst/>
          </a:prstGeom>
          <a:no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箭头: V 形 32">
            <a:extLst>
              <a:ext uri="{FF2B5EF4-FFF2-40B4-BE49-F238E27FC236}">
                <a16:creationId xmlns:a16="http://schemas.microsoft.com/office/drawing/2014/main" id="{CE0A9BDF-22CF-4C6C-9E47-C5A2218B07C2}"/>
              </a:ext>
            </a:extLst>
          </p:cNvPr>
          <p:cNvSpPr/>
          <p:nvPr/>
        </p:nvSpPr>
        <p:spPr>
          <a:xfrm>
            <a:off x="3015415" y="5223856"/>
            <a:ext cx="288032" cy="432048"/>
          </a:xfrm>
          <a:prstGeom prst="chevron">
            <a:avLst/>
          </a:prstGeom>
          <a:no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箭头: V 形 33">
            <a:extLst>
              <a:ext uri="{FF2B5EF4-FFF2-40B4-BE49-F238E27FC236}">
                <a16:creationId xmlns:a16="http://schemas.microsoft.com/office/drawing/2014/main" id="{04B96BD5-7BCF-4F16-AB5C-24BFEBE45E64}"/>
              </a:ext>
            </a:extLst>
          </p:cNvPr>
          <p:cNvSpPr/>
          <p:nvPr/>
        </p:nvSpPr>
        <p:spPr>
          <a:xfrm>
            <a:off x="5908815" y="5223856"/>
            <a:ext cx="288032" cy="432048"/>
          </a:xfrm>
          <a:prstGeom prst="chevron">
            <a:avLst/>
          </a:prstGeom>
          <a:no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矩形 34">
            <a:extLst>
              <a:ext uri="{FF2B5EF4-FFF2-40B4-BE49-F238E27FC236}">
                <a16:creationId xmlns:a16="http://schemas.microsoft.com/office/drawing/2014/main" id="{B1C27870-49E2-40EC-9245-73AA4C9B5F0E}"/>
              </a:ext>
            </a:extLst>
          </p:cNvPr>
          <p:cNvSpPr/>
          <p:nvPr/>
        </p:nvSpPr>
        <p:spPr>
          <a:xfrm>
            <a:off x="1533559" y="4109718"/>
            <a:ext cx="2044149"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植被能量平衡分析</a:t>
            </a:r>
            <a:endParaRPr lang="en-US" dirty="0"/>
          </a:p>
        </p:txBody>
      </p:sp>
      <p:sp>
        <p:nvSpPr>
          <p:cNvPr id="36" name="矩形 35">
            <a:extLst>
              <a:ext uri="{FF2B5EF4-FFF2-40B4-BE49-F238E27FC236}">
                <a16:creationId xmlns:a16="http://schemas.microsoft.com/office/drawing/2014/main" id="{78AA6322-F866-4797-8466-FA9D94F88BB8}"/>
              </a:ext>
            </a:extLst>
          </p:cNvPr>
          <p:cNvSpPr/>
          <p:nvPr/>
        </p:nvSpPr>
        <p:spPr>
          <a:xfrm>
            <a:off x="5030756" y="4138669"/>
            <a:ext cx="2044149"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气象数据实地测量</a:t>
            </a:r>
            <a:endParaRPr lang="en-US" dirty="0"/>
          </a:p>
        </p:txBody>
      </p:sp>
      <p:sp>
        <p:nvSpPr>
          <p:cNvPr id="37" name="矩形 36">
            <a:extLst>
              <a:ext uri="{FF2B5EF4-FFF2-40B4-BE49-F238E27FC236}">
                <a16:creationId xmlns:a16="http://schemas.microsoft.com/office/drawing/2014/main" id="{0E7C0D11-E091-4100-912D-16C9951B2FDD}"/>
              </a:ext>
            </a:extLst>
          </p:cNvPr>
          <p:cNvSpPr/>
          <p:nvPr/>
        </p:nvSpPr>
        <p:spPr>
          <a:xfrm>
            <a:off x="6865334" y="6084004"/>
            <a:ext cx="2276585"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城市微环境数值模拟</a:t>
            </a:r>
            <a:endParaRPr lang="en-US" dirty="0"/>
          </a:p>
        </p:txBody>
      </p:sp>
    </p:spTree>
    <p:extLst>
      <p:ext uri="{BB962C8B-B14F-4D97-AF65-F5344CB8AC3E}">
        <p14:creationId xmlns:p14="http://schemas.microsoft.com/office/powerpoint/2010/main" val="3843630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4B7680-9466-4552-BF73-04B6854CAF94}"/>
              </a:ext>
            </a:extLst>
          </p:cNvPr>
          <p:cNvSpPr>
            <a:spLocks noGrp="1"/>
          </p:cNvSpPr>
          <p:nvPr>
            <p:ph type="sldNum" sz="quarter" idx="12"/>
          </p:nvPr>
        </p:nvSpPr>
        <p:spPr/>
        <p:txBody>
          <a:bodyPr/>
          <a:lstStyle/>
          <a:p>
            <a:fld id="{8D671B65-C10E-8F4A-8749-824F9A1D4539}" type="slidenum">
              <a:rPr lang="en-US" smtClean="0"/>
              <a:pPr/>
              <a:t>25</a:t>
            </a:fld>
            <a:endParaRPr lang="en-US" dirty="0"/>
          </a:p>
        </p:txBody>
      </p:sp>
      <p:sp>
        <p:nvSpPr>
          <p:cNvPr id="3" name="矩形 2">
            <a:extLst>
              <a:ext uri="{FF2B5EF4-FFF2-40B4-BE49-F238E27FC236}">
                <a16:creationId xmlns:a16="http://schemas.microsoft.com/office/drawing/2014/main" id="{E4A25787-8963-47E6-A711-56693D8F450C}"/>
              </a:ext>
            </a:extLst>
          </p:cNvPr>
          <p:cNvSpPr/>
          <p:nvPr/>
        </p:nvSpPr>
        <p:spPr>
          <a:xfrm>
            <a:off x="251520" y="116632"/>
            <a:ext cx="3793026"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研究方法与</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技术路线</a:t>
            </a:r>
          </a:p>
        </p:txBody>
      </p:sp>
      <p:pic>
        <p:nvPicPr>
          <p:cNvPr id="4" name="图片 3">
            <a:extLst>
              <a:ext uri="{FF2B5EF4-FFF2-40B4-BE49-F238E27FC236}">
                <a16:creationId xmlns:a16="http://schemas.microsoft.com/office/drawing/2014/main" id="{CA5C29DB-09BA-4C16-BFB2-73F80B8F7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908720"/>
            <a:ext cx="7062285" cy="5290758"/>
          </a:xfrm>
          <a:prstGeom prst="rect">
            <a:avLst/>
          </a:prstGeom>
        </p:spPr>
      </p:pic>
    </p:spTree>
    <p:extLst>
      <p:ext uri="{BB962C8B-B14F-4D97-AF65-F5344CB8AC3E}">
        <p14:creationId xmlns:p14="http://schemas.microsoft.com/office/powerpoint/2010/main" val="3421379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3601378"/>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Font typeface="Arial" panose="020B0604020202020204" pitchFamily="34" charset="0"/>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关键技术与创新点</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
        <p:nvSpPr>
          <p:cNvPr id="8" name="Text Box 10">
            <a:extLst>
              <a:ext uri="{FF2B5EF4-FFF2-40B4-BE49-F238E27FC236}">
                <a16:creationId xmlns:a16="http://schemas.microsoft.com/office/drawing/2014/main" id="{167C188A-646F-4DFA-8D2C-7BCDDDB335BF}"/>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130744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4B7680-9466-4552-BF73-04B6854CAF94}"/>
              </a:ext>
            </a:extLst>
          </p:cNvPr>
          <p:cNvSpPr>
            <a:spLocks noGrp="1"/>
          </p:cNvSpPr>
          <p:nvPr>
            <p:ph type="sldNum" sz="quarter" idx="12"/>
          </p:nvPr>
        </p:nvSpPr>
        <p:spPr/>
        <p:txBody>
          <a:bodyPr/>
          <a:lstStyle/>
          <a:p>
            <a:fld id="{8D671B65-C10E-8F4A-8749-824F9A1D4539}" type="slidenum">
              <a:rPr lang="en-US" smtClean="0"/>
              <a:pPr/>
              <a:t>27</a:t>
            </a:fld>
            <a:endParaRPr lang="en-US" dirty="0"/>
          </a:p>
        </p:txBody>
      </p:sp>
      <p:sp>
        <p:nvSpPr>
          <p:cNvPr id="3" name="矩形 2">
            <a:extLst>
              <a:ext uri="{FF2B5EF4-FFF2-40B4-BE49-F238E27FC236}">
                <a16:creationId xmlns:a16="http://schemas.microsoft.com/office/drawing/2014/main" id="{E4A25787-8963-47E6-A711-56693D8F450C}"/>
              </a:ext>
            </a:extLst>
          </p:cNvPr>
          <p:cNvSpPr/>
          <p:nvPr/>
        </p:nvSpPr>
        <p:spPr>
          <a:xfrm>
            <a:off x="251520" y="116632"/>
            <a:ext cx="3432350"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关键技术</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与创新点</a:t>
            </a:r>
          </a:p>
        </p:txBody>
      </p:sp>
      <p:sp>
        <p:nvSpPr>
          <p:cNvPr id="5" name="矩形 4">
            <a:extLst>
              <a:ext uri="{FF2B5EF4-FFF2-40B4-BE49-F238E27FC236}">
                <a16:creationId xmlns:a16="http://schemas.microsoft.com/office/drawing/2014/main" id="{5FADD3ED-6B4B-46F1-A61E-DB2D6D4BC6D9}"/>
              </a:ext>
            </a:extLst>
          </p:cNvPr>
          <p:cNvSpPr/>
          <p:nvPr/>
        </p:nvSpPr>
        <p:spPr>
          <a:xfrm>
            <a:off x="395536" y="1988840"/>
            <a:ext cx="8424936" cy="1938992"/>
          </a:xfrm>
          <a:prstGeom prst="rect">
            <a:avLst/>
          </a:prstGeom>
        </p:spPr>
        <p:txBody>
          <a:bodyPr wrap="square">
            <a:spAutoFit/>
          </a:bodyPr>
          <a:lstStyle/>
          <a:p>
            <a:pPr marL="342900" indent="-342900">
              <a:lnSpc>
                <a:spcPct val="150000"/>
              </a:lnSpc>
              <a:buClr>
                <a:srgbClr val="3333CC"/>
              </a:buClr>
              <a:buFont typeface="Wingdings" panose="05000000000000000000" pitchFamily="2" charset="2"/>
              <a:buChar char="q"/>
            </a:pPr>
            <a:r>
              <a:rPr lang="zh-CN" altLang="en-US" sz="2000" b="1" kern="100" dirty="0">
                <a:latin typeface="黑体" panose="02010609060101010101" pitchFamily="49" charset="-122"/>
                <a:ea typeface="黑体" panose="02010609060101010101" pitchFamily="49" charset="-122"/>
                <a:cs typeface="宋体" panose="02010600030101010101" pitchFamily="2" charset="-122"/>
              </a:rPr>
              <a:t>面向城市规划，建立高密度城市中小尺度稳态、非稳态热平衡方程</a:t>
            </a:r>
            <a:endParaRPr lang="en-US" altLang="zh-CN" sz="2000" b="1" kern="100" dirty="0">
              <a:latin typeface="黑体" panose="02010609060101010101" pitchFamily="49" charset="-122"/>
              <a:ea typeface="黑体" panose="02010609060101010101" pitchFamily="49" charset="-122"/>
              <a:cs typeface="宋体" panose="02010600030101010101" pitchFamily="2" charset="-122"/>
            </a:endParaRPr>
          </a:p>
          <a:p>
            <a:pPr marL="342900" indent="-342900">
              <a:lnSpc>
                <a:spcPct val="150000"/>
              </a:lnSpc>
              <a:buClr>
                <a:srgbClr val="3333CC"/>
              </a:buClr>
              <a:buFont typeface="Wingdings" panose="05000000000000000000" pitchFamily="2" charset="2"/>
              <a:buChar char="q"/>
            </a:pPr>
            <a:r>
              <a:rPr lang="zh-CN" altLang="en-US" sz="2000" b="1" spc="80" dirty="0">
                <a:latin typeface="黑体" panose="02010609060101010101" pitchFamily="49" charset="-122"/>
                <a:ea typeface="黑体" panose="02010609060101010101" pitchFamily="49" charset="-122"/>
              </a:rPr>
              <a:t>建立不同建筑群形态和绿化体系组合的风热环境模拟方法及评价指标</a:t>
            </a:r>
            <a:endParaRPr lang="en-US" sz="2000" b="1" dirty="0">
              <a:latin typeface="黑体" panose="02010609060101010101" pitchFamily="49" charset="-122"/>
              <a:ea typeface="黑体" panose="02010609060101010101" pitchFamily="49" charset="-122"/>
            </a:endParaRPr>
          </a:p>
          <a:p>
            <a:pPr marL="342900" marR="0" lvl="0" indent="-342900">
              <a:lnSpc>
                <a:spcPct val="150000"/>
              </a:lnSpc>
              <a:spcBef>
                <a:spcPts val="0"/>
              </a:spcBef>
              <a:spcAft>
                <a:spcPts val="0"/>
              </a:spcAft>
              <a:buClr>
                <a:srgbClr val="3333CC"/>
              </a:buClr>
              <a:buFont typeface="Wingdings" panose="05000000000000000000" pitchFamily="2" charset="2"/>
              <a:buChar char="q"/>
            </a:pPr>
            <a:r>
              <a:rPr lang="zh-CN" altLang="en-US" sz="2000" b="1" spc="80" dirty="0">
                <a:latin typeface="黑体" panose="02010609060101010101" pitchFamily="49" charset="-122"/>
                <a:ea typeface="黑体" panose="02010609060101010101" pitchFamily="49" charset="-122"/>
              </a:rPr>
              <a:t>解决结合城市通风廊道的多尺度绿地规划策略及绿化布置问题</a:t>
            </a:r>
            <a:endParaRPr lang="en-US" altLang="zh-CN" sz="2000" b="1" spc="8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51274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4B7680-9466-4552-BF73-04B6854CAF94}"/>
              </a:ext>
            </a:extLst>
          </p:cNvPr>
          <p:cNvSpPr>
            <a:spLocks noGrp="1"/>
          </p:cNvSpPr>
          <p:nvPr>
            <p:ph type="sldNum" sz="quarter" idx="12"/>
          </p:nvPr>
        </p:nvSpPr>
        <p:spPr/>
        <p:txBody>
          <a:bodyPr/>
          <a:lstStyle/>
          <a:p>
            <a:fld id="{8D671B65-C10E-8F4A-8749-824F9A1D4539}" type="slidenum">
              <a:rPr lang="en-US" smtClean="0"/>
              <a:pPr/>
              <a:t>28</a:t>
            </a:fld>
            <a:endParaRPr lang="en-US" dirty="0"/>
          </a:p>
        </p:txBody>
      </p:sp>
      <p:sp>
        <p:nvSpPr>
          <p:cNvPr id="3" name="矩形 2">
            <a:extLst>
              <a:ext uri="{FF2B5EF4-FFF2-40B4-BE49-F238E27FC236}">
                <a16:creationId xmlns:a16="http://schemas.microsoft.com/office/drawing/2014/main" id="{E4A25787-8963-47E6-A711-56693D8F450C}"/>
              </a:ext>
            </a:extLst>
          </p:cNvPr>
          <p:cNvSpPr/>
          <p:nvPr/>
        </p:nvSpPr>
        <p:spPr>
          <a:xfrm>
            <a:off x="251520" y="116632"/>
            <a:ext cx="3432350"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关键技术与</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创新点</a:t>
            </a:r>
          </a:p>
        </p:txBody>
      </p:sp>
      <p:sp>
        <p:nvSpPr>
          <p:cNvPr id="5" name="矩形 4">
            <a:extLst>
              <a:ext uri="{FF2B5EF4-FFF2-40B4-BE49-F238E27FC236}">
                <a16:creationId xmlns:a16="http://schemas.microsoft.com/office/drawing/2014/main" id="{5FADD3ED-6B4B-46F1-A61E-DB2D6D4BC6D9}"/>
              </a:ext>
            </a:extLst>
          </p:cNvPr>
          <p:cNvSpPr/>
          <p:nvPr/>
        </p:nvSpPr>
        <p:spPr>
          <a:xfrm>
            <a:off x="395536" y="1988840"/>
            <a:ext cx="8424936" cy="2400657"/>
          </a:xfrm>
          <a:prstGeom prst="rect">
            <a:avLst/>
          </a:prstGeom>
        </p:spPr>
        <p:txBody>
          <a:bodyPr wrap="square">
            <a:spAutoFit/>
          </a:bodyPr>
          <a:lstStyle/>
          <a:p>
            <a:pPr marL="342900" indent="-342900">
              <a:lnSpc>
                <a:spcPct val="150000"/>
              </a:lnSpc>
              <a:buClr>
                <a:srgbClr val="3333CC"/>
              </a:buClr>
              <a:buFont typeface="Wingdings" panose="05000000000000000000" pitchFamily="2" charset="2"/>
              <a:buChar char="q"/>
            </a:pPr>
            <a:r>
              <a:rPr lang="zh-CN" altLang="en-US" sz="2000" b="1" spc="80" dirty="0">
                <a:latin typeface="黑体" panose="02010609060101010101" pitchFamily="49" charset="-122"/>
                <a:ea typeface="黑体" panose="02010609060101010101" pitchFamily="49" charset="-122"/>
              </a:rPr>
              <a:t>基于我国的立体园林式城市发展构想，开展高密度城市空间的绿地规划设计以及整体绿化体系对局地微气候的影响研究是面向生态化城市发展的前沿研究课题</a:t>
            </a:r>
            <a:endParaRPr lang="en-US" altLang="zh-CN" sz="2000" b="1" spc="80" dirty="0">
              <a:latin typeface="黑体" panose="02010609060101010101" pitchFamily="49" charset="-122"/>
              <a:ea typeface="黑体" panose="02010609060101010101" pitchFamily="49" charset="-122"/>
            </a:endParaRPr>
          </a:p>
          <a:p>
            <a:pPr marL="342900" marR="0" lvl="0" indent="-342900">
              <a:lnSpc>
                <a:spcPct val="150000"/>
              </a:lnSpc>
              <a:spcBef>
                <a:spcPts val="0"/>
              </a:spcBef>
              <a:spcAft>
                <a:spcPts val="0"/>
              </a:spcAft>
              <a:buClr>
                <a:srgbClr val="3333CC"/>
              </a:buClr>
              <a:buFont typeface="Wingdings" panose="05000000000000000000" pitchFamily="2" charset="2"/>
              <a:buChar char="q"/>
            </a:pPr>
            <a:r>
              <a:rPr lang="zh-CN" altLang="en-US" sz="2000" b="1" spc="80" dirty="0">
                <a:latin typeface="黑体" panose="02010609060101010101" pitchFamily="49" charset="-122"/>
                <a:ea typeface="黑体" panose="02010609060101010101" pitchFamily="49" charset="-122"/>
              </a:rPr>
              <a:t>将绿化体系与微环境的能量平衡考虑到城市通风廊道设计中，加深了城市通风对城市热量迁移的研究</a:t>
            </a:r>
            <a:endParaRPr lang="en-US" altLang="zh-CN" sz="2000" b="1" spc="8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10501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4365104"/>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Font typeface="Arial" panose="020B0604020202020204" pitchFamily="34" charset="0"/>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学科交叉研究基础</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
        <p:nvSpPr>
          <p:cNvPr id="8" name="Text Box 10">
            <a:extLst>
              <a:ext uri="{FF2B5EF4-FFF2-40B4-BE49-F238E27FC236}">
                <a16:creationId xmlns:a16="http://schemas.microsoft.com/office/drawing/2014/main" id="{80ADEEDA-A4A5-4BAA-9CFA-5690E2A77AA9}"/>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220144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
            <a:extLst>
              <a:ext uri="{FF2B5EF4-FFF2-40B4-BE49-F238E27FC236}">
                <a16:creationId xmlns:a16="http://schemas.microsoft.com/office/drawing/2014/main" id="{99E484B1-8FEE-4B01-8577-704EF7A0A1B3}"/>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Tree>
    <p:extLst>
      <p:ext uri="{BB962C8B-B14F-4D97-AF65-F5344CB8AC3E}">
        <p14:creationId xmlns:p14="http://schemas.microsoft.com/office/powerpoint/2010/main" val="3883548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904ED76-6722-400F-B82F-A23E1F7064FF}"/>
              </a:ext>
            </a:extLst>
          </p:cNvPr>
          <p:cNvSpPr/>
          <p:nvPr/>
        </p:nvSpPr>
        <p:spPr>
          <a:xfrm>
            <a:off x="14361" y="1610696"/>
            <a:ext cx="9144000" cy="1455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灯片编号占位符 1">
            <a:extLst>
              <a:ext uri="{FF2B5EF4-FFF2-40B4-BE49-F238E27FC236}">
                <a16:creationId xmlns:a16="http://schemas.microsoft.com/office/drawing/2014/main" id="{633CCA40-FB76-4208-B2A8-FD8337C87E54}"/>
              </a:ext>
            </a:extLst>
          </p:cNvPr>
          <p:cNvSpPr>
            <a:spLocks noGrp="1"/>
          </p:cNvSpPr>
          <p:nvPr>
            <p:ph type="sldNum" sz="quarter" idx="12"/>
          </p:nvPr>
        </p:nvSpPr>
        <p:spPr/>
        <p:txBody>
          <a:bodyPr/>
          <a:lstStyle/>
          <a:p>
            <a:fld id="{8D671B65-C10E-8F4A-8749-824F9A1D4539}" type="slidenum">
              <a:rPr lang="en-US" smtClean="0"/>
              <a:pPr/>
              <a:t>30</a:t>
            </a:fld>
            <a:endParaRPr lang="en-US" dirty="0"/>
          </a:p>
        </p:txBody>
      </p:sp>
      <p:sp>
        <p:nvSpPr>
          <p:cNvPr id="6" name="矩形 22">
            <a:extLst>
              <a:ext uri="{FF2B5EF4-FFF2-40B4-BE49-F238E27FC236}">
                <a16:creationId xmlns:a16="http://schemas.microsoft.com/office/drawing/2014/main" id="{F54844B3-69D1-4511-B1A3-66EC69B79A25}"/>
              </a:ext>
            </a:extLst>
          </p:cNvPr>
          <p:cNvSpPr/>
          <p:nvPr/>
        </p:nvSpPr>
        <p:spPr>
          <a:xfrm>
            <a:off x="2555776" y="1042311"/>
            <a:ext cx="4266177" cy="461665"/>
          </a:xfrm>
          <a:prstGeom prst="rect">
            <a:avLst/>
          </a:prstGeom>
        </p:spPr>
        <p:txBody>
          <a:bodyPr wrap="square">
            <a:spAutoFit/>
          </a:bodyPr>
          <a:lstStyle/>
          <a:p>
            <a:pPr algn="ctr">
              <a:defRPr/>
            </a:pPr>
            <a:r>
              <a:rPr lang="zh-CN" altLang="en-US" sz="2400" b="1" dirty="0">
                <a:solidFill>
                  <a:srgbClr val="3333CC"/>
                </a:solidFill>
                <a:latin typeface="黑体" panose="02010609060101010101" pitchFamily="49" charset="-122"/>
                <a:ea typeface="黑体" panose="02010609060101010101" pitchFamily="49" charset="-122"/>
              </a:rPr>
              <a:t>高乃平 </a:t>
            </a:r>
            <a:r>
              <a:rPr lang="zh-CN" altLang="en-US" sz="2000" b="1" dirty="0">
                <a:solidFill>
                  <a:srgbClr val="3333CC"/>
                </a:solidFill>
                <a:latin typeface="黑体" panose="02010609060101010101" pitchFamily="49" charset="-122"/>
                <a:ea typeface="黑体" panose="02010609060101010101" pitchFamily="49" charset="-122"/>
              </a:rPr>
              <a:t>教授，博导，副院长</a:t>
            </a:r>
            <a:endParaRPr lang="zh-CN" altLang="en-US" sz="2400" b="1" dirty="0">
              <a:solidFill>
                <a:srgbClr val="3333CC"/>
              </a:solidFill>
              <a:latin typeface="黑体" panose="02010609060101010101" pitchFamily="49" charset="-122"/>
              <a:ea typeface="黑体" panose="02010609060101010101" pitchFamily="49" charset="-122"/>
            </a:endParaRPr>
          </a:p>
        </p:txBody>
      </p:sp>
      <p:sp>
        <p:nvSpPr>
          <p:cNvPr id="7" name="文本框 35">
            <a:extLst>
              <a:ext uri="{FF2B5EF4-FFF2-40B4-BE49-F238E27FC236}">
                <a16:creationId xmlns:a16="http://schemas.microsoft.com/office/drawing/2014/main" id="{B952AF36-EF1D-4868-ABC0-65EDE933D29F}"/>
              </a:ext>
            </a:extLst>
          </p:cNvPr>
          <p:cNvSpPr txBox="1">
            <a:spLocks noChangeArrowheads="1"/>
          </p:cNvSpPr>
          <p:nvPr/>
        </p:nvSpPr>
        <p:spPr bwMode="auto">
          <a:xfrm>
            <a:off x="2418940" y="1653230"/>
            <a:ext cx="5933292" cy="1374735"/>
          </a:xfrm>
          <a:prstGeom prst="rect">
            <a:avLst/>
          </a:prstGeom>
          <a:noFill/>
          <a:ln w="9525">
            <a:noFill/>
            <a:miter lim="800000"/>
            <a:headEnd/>
            <a:tailEnd/>
          </a:ln>
        </p:spPr>
        <p:txBody>
          <a:bodyPr wrap="square">
            <a:spAutoFit/>
          </a:bodyPr>
          <a:lstStyle/>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17.3</a:t>
            </a:r>
            <a:r>
              <a:rPr lang="en-US" altLang="zh-TW" sz="1600" dirty="0">
                <a:solidFill>
                  <a:schemeClr val="bg1"/>
                </a:solidFill>
                <a:latin typeface="Times  New Roman"/>
                <a:ea typeface="黑体" panose="02010609060101010101" pitchFamily="49" charset="-122"/>
                <a:cs typeface="微软雅黑 Light" charset="0"/>
              </a:rPr>
              <a:t>-</a:t>
            </a:r>
            <a:r>
              <a:rPr lang="zh-CN" altLang="en-US" sz="1600" dirty="0">
                <a:solidFill>
                  <a:schemeClr val="bg1"/>
                </a:solidFill>
                <a:latin typeface="Times  New Roman"/>
                <a:ea typeface="黑体" panose="02010609060101010101" pitchFamily="49" charset="-122"/>
                <a:cs typeface="微软雅黑 Light" charset="0"/>
              </a:rPr>
              <a:t>至今       同济大学机械与能源工程学院，副院长</a:t>
            </a:r>
          </a:p>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13.12</a:t>
            </a:r>
            <a:r>
              <a:rPr lang="en-US" altLang="zh-TW" sz="1600" dirty="0">
                <a:solidFill>
                  <a:schemeClr val="bg1"/>
                </a:solidFill>
                <a:latin typeface="Times  New Roman"/>
                <a:ea typeface="黑体" panose="02010609060101010101" pitchFamily="49" charset="-122"/>
                <a:cs typeface="微软雅黑 Light" charset="0"/>
              </a:rPr>
              <a:t>-</a:t>
            </a:r>
            <a:r>
              <a:rPr lang="zh-CN" altLang="en-US" sz="1600" dirty="0">
                <a:solidFill>
                  <a:schemeClr val="bg1"/>
                </a:solidFill>
                <a:latin typeface="Times  New Roman"/>
                <a:ea typeface="黑体" panose="02010609060101010101" pitchFamily="49" charset="-122"/>
                <a:cs typeface="微软雅黑 Light" charset="0"/>
              </a:rPr>
              <a:t>至今     同济大学机械与能源工程学院，教授</a:t>
            </a:r>
          </a:p>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08.7</a:t>
            </a:r>
            <a:r>
              <a:rPr lang="en-US" altLang="zh-TW" sz="1600" dirty="0">
                <a:solidFill>
                  <a:schemeClr val="bg1"/>
                </a:solidFill>
                <a:latin typeface="Times  New Roman"/>
                <a:ea typeface="黑体" panose="02010609060101010101" pitchFamily="49" charset="-122"/>
                <a:cs typeface="微软雅黑 Light" charset="0"/>
              </a:rPr>
              <a:t>-</a:t>
            </a:r>
            <a:r>
              <a:rPr lang="en-US" altLang="zh-CN" sz="1600" dirty="0">
                <a:solidFill>
                  <a:schemeClr val="bg1"/>
                </a:solidFill>
                <a:latin typeface="Times  New Roman"/>
                <a:ea typeface="黑体" panose="02010609060101010101" pitchFamily="49" charset="-122"/>
                <a:cs typeface="微软雅黑 Light" charset="0"/>
              </a:rPr>
              <a:t>2013.11 </a:t>
            </a:r>
            <a:r>
              <a:rPr lang="zh-CN" altLang="en-US" sz="1600" dirty="0">
                <a:solidFill>
                  <a:schemeClr val="bg1"/>
                </a:solidFill>
                <a:latin typeface="Times  New Roman"/>
                <a:ea typeface="黑体" panose="02010609060101010101" pitchFamily="49" charset="-122"/>
                <a:cs typeface="微软雅黑 Light" charset="0"/>
              </a:rPr>
              <a:t> 同济大学机械与能源工程学院，副教授</a:t>
            </a:r>
          </a:p>
          <a:p>
            <a:pPr marL="285750" indent="-285750">
              <a:lnSpc>
                <a:spcPts val="25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2007-2008.6</a:t>
            </a:r>
            <a:r>
              <a:rPr lang="zh-CN" altLang="en-US" sz="1600" dirty="0">
                <a:solidFill>
                  <a:schemeClr val="bg1"/>
                </a:solidFill>
                <a:latin typeface="Times  New Roman"/>
                <a:ea typeface="黑体" panose="02010609060101010101" pitchFamily="49" charset="-122"/>
                <a:cs typeface="微软雅黑 Light" charset="0"/>
              </a:rPr>
              <a:t>       香港理工大学屋宇设备工程系，博士后</a:t>
            </a:r>
            <a:endParaRPr lang="en-US" altLang="zh-CN" sz="1600" dirty="0">
              <a:solidFill>
                <a:schemeClr val="bg1"/>
              </a:solidFill>
              <a:latin typeface="Times  New Roman"/>
              <a:ea typeface="黑体" panose="02010609060101010101" pitchFamily="49" charset="-122"/>
              <a:cs typeface="微软雅黑 Light" charset="0"/>
            </a:endParaRPr>
          </a:p>
        </p:txBody>
      </p:sp>
      <p:sp>
        <p:nvSpPr>
          <p:cNvPr id="9" name="矩形 8">
            <a:extLst>
              <a:ext uri="{FF2B5EF4-FFF2-40B4-BE49-F238E27FC236}">
                <a16:creationId xmlns:a16="http://schemas.microsoft.com/office/drawing/2014/main" id="{F9A6F9F4-0E73-46CE-BC92-D421F9CF6C65}"/>
              </a:ext>
            </a:extLst>
          </p:cNvPr>
          <p:cNvSpPr/>
          <p:nvPr/>
        </p:nvSpPr>
        <p:spPr>
          <a:xfrm>
            <a:off x="251520" y="116632"/>
            <a:ext cx="6582251"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项目负责人介绍</a:t>
            </a:r>
            <a:r>
              <a:rPr lang="en-US" altLang="zh-CN"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动力工程及工程热物理学科</a:t>
            </a:r>
            <a:endParaRPr lang="en-US" sz="2800" dirty="0">
              <a:latin typeface="黑体" panose="02010609060101010101" pitchFamily="49" charset="-122"/>
              <a:ea typeface="黑体" panose="02010609060101010101" pitchFamily="49" charset="-122"/>
            </a:endParaRPr>
          </a:p>
        </p:txBody>
      </p:sp>
      <p:pic>
        <p:nvPicPr>
          <p:cNvPr id="5" name="图片 0" descr="高乃平签证照片2013年9月.jpg">
            <a:extLst>
              <a:ext uri="{FF2B5EF4-FFF2-40B4-BE49-F238E27FC236}">
                <a16:creationId xmlns:a16="http://schemas.microsoft.com/office/drawing/2014/main" id="{AC547669-3F86-43F9-ACB6-A8FE5101D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1584176" cy="20322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042FEB26-3F9E-4316-8A6F-0DB5FA17F760}"/>
              </a:ext>
            </a:extLst>
          </p:cNvPr>
          <p:cNvSpPr/>
          <p:nvPr/>
        </p:nvSpPr>
        <p:spPr>
          <a:xfrm>
            <a:off x="-4088" y="3052904"/>
            <a:ext cx="9144000" cy="1600232"/>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12">
            <a:extLst>
              <a:ext uri="{FF2B5EF4-FFF2-40B4-BE49-F238E27FC236}">
                <a16:creationId xmlns:a16="http://schemas.microsoft.com/office/drawing/2014/main" id="{20689F54-1088-4285-8388-1AADEB27CE59}"/>
              </a:ext>
            </a:extLst>
          </p:cNvPr>
          <p:cNvSpPr/>
          <p:nvPr/>
        </p:nvSpPr>
        <p:spPr>
          <a:xfrm>
            <a:off x="286389" y="3225267"/>
            <a:ext cx="8539529" cy="1323439"/>
          </a:xfrm>
          <a:prstGeom prst="rect">
            <a:avLst/>
          </a:prstGeom>
        </p:spPr>
        <p:txBody>
          <a:bodyPr wrap="square">
            <a:spAutoFit/>
          </a:bodyPr>
          <a:lstStyle/>
          <a:p>
            <a:pPr>
              <a:spcBef>
                <a:spcPts val="600"/>
              </a:spcBef>
              <a:defRP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研究方向及主要成果</a:t>
            </a:r>
            <a:r>
              <a:rPr lang="en-US" altLang="zh-CN"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1"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建筑与地下空间的通风和热问题</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（建筑通风、室内气流组织与污染物传播、城市通风与热岛、高铁地铁列车通风、地铁隧道通风、城市综合管廊通风、水电站通风），被</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Elsevier</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评为</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2014/2015/2016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年度</a:t>
            </a:r>
            <a:r>
              <a:rPr lang="en-US" altLang="zh-CN" sz="1600" b="1"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Built Environment</a:t>
            </a:r>
            <a:r>
              <a:rPr lang="zh-CN" altLang="en-US" sz="1600" b="1"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领域高被引学者</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，发表论文</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110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余篇，</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SCI</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索引</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篇。主持</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项国家自然科学基金项目、</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项国际合作项目、</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973</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项目子课题、</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项国家重点研发计划项目子课题，以及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余项横向项目。</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6C1C9182-5425-49D4-A196-8E01332C54DD}"/>
              </a:ext>
            </a:extLst>
          </p:cNvPr>
          <p:cNvSpPr/>
          <p:nvPr/>
        </p:nvSpPr>
        <p:spPr>
          <a:xfrm>
            <a:off x="556617" y="4697313"/>
            <a:ext cx="8583295" cy="1692771"/>
          </a:xfrm>
          <a:prstGeom prst="rect">
            <a:avLst/>
          </a:prstGeom>
        </p:spPr>
        <p:txBody>
          <a:bodyPr wrap="square">
            <a:spAutoFit/>
          </a:bodyPr>
          <a:lstStyle/>
          <a:p>
            <a:pPr marR="0" lvl="0" algn="just">
              <a:spcBef>
                <a:spcPts val="0"/>
              </a:spcBef>
              <a:spcAft>
                <a:spcPts val="0"/>
              </a:spcAft>
              <a:tabLst>
                <a:tab pos="270510" algn="l"/>
              </a:tabLst>
            </a:pPr>
            <a:r>
              <a:rPr lang="zh-CN" altLang="en-US" sz="16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代表性课题：</a:t>
            </a:r>
            <a:endParaRPr lang="en-US" altLang="zh-CN" sz="1600"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tabLst>
                <a:tab pos="270510" algn="l"/>
              </a:tabLst>
            </a:pPr>
            <a:r>
              <a:rPr lang="zh-CN" altLang="en-US" sz="1600"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十三五重点研发计划：</a:t>
            </a:r>
            <a:r>
              <a:rPr lang="zh-CN" altLang="en-US" sz="1600" kern="100" dirty="0">
                <a:latin typeface="Times New Roman" panose="02020603050405020304" pitchFamily="18" charset="0"/>
                <a:ea typeface="黑体" panose="02010609060101010101" pitchFamily="49" charset="-122"/>
                <a:cs typeface="Times New Roman" panose="02020603050405020304" pitchFamily="18" charset="0"/>
              </a:rPr>
              <a:t>地域气候适应型绿色公共建筑设计新方法与示范</a:t>
            </a:r>
            <a:r>
              <a:rPr lang="en-US" dirty="0">
                <a:latin typeface="Times New Roman" panose="02020603050405020304" pitchFamily="18" charset="0"/>
                <a:cs typeface="Times New Roman" panose="02020603050405020304" pitchFamily="18" charset="0"/>
              </a:rPr>
              <a:t>(2017-2020)</a:t>
            </a:r>
            <a:r>
              <a:rPr lang="zh-CN" altLang="en-US" sz="1600" kern="100" dirty="0">
                <a:latin typeface="Times New Roman" panose="02020603050405020304" pitchFamily="18" charset="0"/>
                <a:ea typeface="黑体" panose="02010609060101010101" pitchFamily="49" charset="-122"/>
                <a:cs typeface="Times New Roman" panose="02020603050405020304" pitchFamily="18" charset="0"/>
              </a:rPr>
              <a:t>，子课题负责人</a:t>
            </a:r>
            <a:endParaRPr lang="en-US" altLang="zh-CN" sz="1600" kern="1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
              <a:tabLst>
                <a:tab pos="270510" algn="l"/>
              </a:tabLst>
            </a:pPr>
            <a:r>
              <a:rPr lang="zh-CN" altLang="en-US" sz="1600"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中央高校基本科研业务费</a:t>
            </a:r>
            <a:r>
              <a:rPr lang="en-US" sz="1600"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高密度小区中尺度和小尺度风热环境研究</a:t>
            </a:r>
            <a:r>
              <a:rPr lang="en-US" dirty="0">
                <a:latin typeface="Times New Roman" panose="02020603050405020304" pitchFamily="18" charset="0"/>
                <a:cs typeface="Times New Roman" panose="02020603050405020304" pitchFamily="18" charset="0"/>
              </a:rPr>
              <a:t>(2015-2016)</a:t>
            </a:r>
            <a:r>
              <a:rPr lang="zh-CN" altLang="en-US"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负责人</a:t>
            </a:r>
            <a:endParaRPr lang="en-US" sz="1600"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buFont typeface="Wingdings" panose="05000000000000000000" pitchFamily="2" charset="2"/>
              <a:buChar char="§"/>
              <a:tabLst>
                <a:tab pos="270510" algn="l"/>
              </a:tabLst>
            </a:pPr>
            <a:r>
              <a:rPr lang="zh-CN" altLang="en-US" sz="1600"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国家自然科学基金项目</a:t>
            </a:r>
            <a:r>
              <a:rPr lang="en-US" sz="1600"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a:t>
            </a:r>
            <a:r>
              <a:rPr lang="en-US" sz="1600" dirty="0">
                <a:latin typeface="Times New Roman" panose="02020603050405020304" pitchFamily="18" charset="0"/>
                <a:ea typeface="黑体" panose="02010609060101010101" pitchFamily="49" charset="-122"/>
                <a:cs typeface="Times New Roman" panose="02020603050405020304" pitchFamily="18" charset="0"/>
              </a:rPr>
              <a:t>51278348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，高层居民住宅污染物垂直跨户传播机理研究</a:t>
            </a:r>
            <a:r>
              <a:rPr lang="en-US" dirty="0">
                <a:latin typeface="Times New Roman" panose="02020603050405020304" pitchFamily="18" charset="0"/>
                <a:cs typeface="Times New Roman" panose="02020603050405020304" pitchFamily="18" charset="0"/>
              </a:rPr>
              <a:t>(2014-2015)</a:t>
            </a:r>
            <a:r>
              <a:rPr lang="zh-CN" altLang="en-US"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负责人</a:t>
            </a:r>
            <a:endParaRPr lang="en-US" sz="1600" kern="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形 16" descr="书签">
            <a:extLst>
              <a:ext uri="{FF2B5EF4-FFF2-40B4-BE49-F238E27FC236}">
                <a16:creationId xmlns:a16="http://schemas.microsoft.com/office/drawing/2014/main" id="{04561FE4-D7B3-4597-ADBB-8455FC59E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4602358"/>
            <a:ext cx="914400" cy="914400"/>
          </a:xfrm>
          <a:prstGeom prst="rect">
            <a:avLst/>
          </a:prstGeom>
        </p:spPr>
      </p:pic>
    </p:spTree>
    <p:extLst>
      <p:ext uri="{BB962C8B-B14F-4D97-AF65-F5344CB8AC3E}">
        <p14:creationId xmlns:p14="http://schemas.microsoft.com/office/powerpoint/2010/main" val="207280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904ED76-6722-400F-B82F-A23E1F7064FF}"/>
              </a:ext>
            </a:extLst>
          </p:cNvPr>
          <p:cNvSpPr/>
          <p:nvPr/>
        </p:nvSpPr>
        <p:spPr>
          <a:xfrm>
            <a:off x="14361" y="1610696"/>
            <a:ext cx="9144000" cy="1455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灯片编号占位符 1">
            <a:extLst>
              <a:ext uri="{FF2B5EF4-FFF2-40B4-BE49-F238E27FC236}">
                <a16:creationId xmlns:a16="http://schemas.microsoft.com/office/drawing/2014/main" id="{633CCA40-FB76-4208-B2A8-FD8337C87E54}"/>
              </a:ext>
            </a:extLst>
          </p:cNvPr>
          <p:cNvSpPr>
            <a:spLocks noGrp="1"/>
          </p:cNvSpPr>
          <p:nvPr>
            <p:ph type="sldNum" sz="quarter" idx="12"/>
          </p:nvPr>
        </p:nvSpPr>
        <p:spPr/>
        <p:txBody>
          <a:bodyPr/>
          <a:lstStyle/>
          <a:p>
            <a:fld id="{8D671B65-C10E-8F4A-8749-824F9A1D4539}" type="slidenum">
              <a:rPr lang="en-US" smtClean="0"/>
              <a:pPr/>
              <a:t>31</a:t>
            </a:fld>
            <a:endParaRPr lang="en-US" dirty="0"/>
          </a:p>
        </p:txBody>
      </p:sp>
      <p:sp>
        <p:nvSpPr>
          <p:cNvPr id="6" name="矩形 22">
            <a:extLst>
              <a:ext uri="{FF2B5EF4-FFF2-40B4-BE49-F238E27FC236}">
                <a16:creationId xmlns:a16="http://schemas.microsoft.com/office/drawing/2014/main" id="{F54844B3-69D1-4511-B1A3-66EC69B79A25}"/>
              </a:ext>
            </a:extLst>
          </p:cNvPr>
          <p:cNvSpPr/>
          <p:nvPr/>
        </p:nvSpPr>
        <p:spPr>
          <a:xfrm>
            <a:off x="2555776" y="1042311"/>
            <a:ext cx="4266177" cy="461665"/>
          </a:xfrm>
          <a:prstGeom prst="rect">
            <a:avLst/>
          </a:prstGeom>
        </p:spPr>
        <p:txBody>
          <a:bodyPr wrap="square">
            <a:spAutoFit/>
          </a:bodyPr>
          <a:lstStyle/>
          <a:p>
            <a:pPr algn="ctr">
              <a:defRPr/>
            </a:pPr>
            <a:r>
              <a:rPr lang="zh-CN" altLang="en-US" sz="2400" b="1" dirty="0">
                <a:solidFill>
                  <a:srgbClr val="3333CC"/>
                </a:solidFill>
                <a:latin typeface="黑体" panose="02010609060101010101" pitchFamily="49" charset="-122"/>
                <a:ea typeface="黑体" panose="02010609060101010101" pitchFamily="49" charset="-122"/>
              </a:rPr>
              <a:t>高乃平 </a:t>
            </a:r>
            <a:r>
              <a:rPr lang="zh-CN" altLang="en-US" sz="2000" b="1" dirty="0">
                <a:solidFill>
                  <a:srgbClr val="3333CC"/>
                </a:solidFill>
                <a:latin typeface="黑体" panose="02010609060101010101" pitchFamily="49" charset="-122"/>
                <a:ea typeface="黑体" panose="02010609060101010101" pitchFamily="49" charset="-122"/>
              </a:rPr>
              <a:t>教授，博导，副院长</a:t>
            </a:r>
            <a:endParaRPr lang="zh-CN" altLang="en-US" sz="2400" b="1" dirty="0">
              <a:solidFill>
                <a:srgbClr val="3333CC"/>
              </a:solidFill>
              <a:latin typeface="黑体" panose="02010609060101010101" pitchFamily="49" charset="-122"/>
              <a:ea typeface="黑体" panose="02010609060101010101" pitchFamily="49" charset="-122"/>
            </a:endParaRPr>
          </a:p>
        </p:txBody>
      </p:sp>
      <p:pic>
        <p:nvPicPr>
          <p:cNvPr id="5" name="图片 0" descr="高乃平签证照片2013年9月.jpg">
            <a:extLst>
              <a:ext uri="{FF2B5EF4-FFF2-40B4-BE49-F238E27FC236}">
                <a16:creationId xmlns:a16="http://schemas.microsoft.com/office/drawing/2014/main" id="{AC547669-3F86-43F9-ACB6-A8FE5101D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1584176" cy="20322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8A5B7E1-C2DE-4096-A2C1-D3987863F582}"/>
              </a:ext>
            </a:extLst>
          </p:cNvPr>
          <p:cNvSpPr/>
          <p:nvPr/>
        </p:nvSpPr>
        <p:spPr>
          <a:xfrm>
            <a:off x="683568" y="3563130"/>
            <a:ext cx="8323039" cy="2677656"/>
          </a:xfrm>
          <a:prstGeom prst="rect">
            <a:avLst/>
          </a:prstGeom>
        </p:spPr>
        <p:txBody>
          <a:bodyPr wrap="square">
            <a:spAutoFit/>
          </a:bodyPr>
          <a:lstStyle/>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kern="100" dirty="0">
                <a:latin typeface="Times New Roman" panose="02020603050405020304" pitchFamily="18" charset="0"/>
                <a:ea typeface="宋体" panose="02010600030101010101" pitchFamily="2" charset="-122"/>
                <a:cs typeface="Times New Roman" panose="02020603050405020304" pitchFamily="18" charset="0"/>
              </a:rPr>
              <a:t>Mu D, Shu C,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a:t>
            </a:r>
            <a:r>
              <a:rPr lang="en-US" sz="1200" kern="100" dirty="0">
                <a:latin typeface="Times New Roman" panose="02020603050405020304" pitchFamily="18" charset="0"/>
                <a:ea typeface="宋体" panose="02010600030101010101" pitchFamily="2" charset="-122"/>
                <a:cs typeface="Times New Roman" panose="02020603050405020304" pitchFamily="18" charset="0"/>
              </a:rPr>
              <a:t>, Zhu T (2017) Wind tunnel tests of inter-flat pollutant transmission characteristics in a rectangular multi-story residential building, part B: effect of source location. Building and Environment, Vol.114, pp. 281-292</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kern="100" dirty="0">
                <a:latin typeface="Times New Roman" panose="02020603050405020304" pitchFamily="18" charset="0"/>
                <a:ea typeface="宋体" panose="02010600030101010101" pitchFamily="2" charset="-122"/>
                <a:cs typeface="Times New Roman" panose="02020603050405020304" pitchFamily="18" charset="0"/>
              </a:rPr>
              <a:t>Jia Q, Xia CJ, Zang JB, Pan D, Xu J,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 </a:t>
            </a:r>
            <a:r>
              <a:rPr lang="en-US" sz="1200" kern="100" dirty="0">
                <a:latin typeface="Times New Roman" panose="02020603050405020304" pitchFamily="18" charset="0"/>
                <a:ea typeface="宋体" panose="02010600030101010101" pitchFamily="2" charset="-122"/>
                <a:cs typeface="Times New Roman" panose="02020603050405020304" pitchFamily="18" charset="0"/>
              </a:rPr>
              <a:t>(2016) Numerical simulation on the temperature field in an equipment cabin of a high-speed railway train. Building Simulation: An International Journal, Vol.9, pp. 689-700.</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kern="100" dirty="0">
                <a:latin typeface="Times New Roman" panose="02020603050405020304" pitchFamily="18" charset="0"/>
                <a:ea typeface="宋体" panose="02010600030101010101" pitchFamily="2" charset="-122"/>
                <a:cs typeface="Times New Roman" panose="02020603050405020304" pitchFamily="18" charset="0"/>
              </a:rPr>
              <a:t>Mu D,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a:t>
            </a:r>
            <a:r>
              <a:rPr lang="en-US" sz="1200" kern="100" dirty="0">
                <a:latin typeface="Times New Roman" panose="02020603050405020304" pitchFamily="18" charset="0"/>
                <a:ea typeface="宋体" panose="02010600030101010101" pitchFamily="2" charset="-122"/>
                <a:cs typeface="Times New Roman" panose="02020603050405020304" pitchFamily="18" charset="0"/>
              </a:rPr>
              <a:t>, Zhu T (2016) Wind tunnel tests of inter-flat pollutant transmission characteristics in a rectangular multi-story residential building, part A: effect of wind direction. Building and Environment, Vol.108, pp. 15-170.</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dirty="0">
                <a:latin typeface="Times New Roman" panose="02020603050405020304" pitchFamily="18" charset="0"/>
                <a:cs typeface="Times New Roman" panose="02020603050405020304" pitchFamily="18" charset="0"/>
              </a:rPr>
              <a:t>An W, Zhang J, Zhu T,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a:t>
            </a:r>
            <a:r>
              <a:rPr lang="en-US" altLang="zh-CN" sz="1200" b="1" u="sng" kern="100" dirty="0">
                <a:latin typeface="Times New Roman" panose="02020603050405020304" pitchFamily="18" charset="0"/>
                <a:ea typeface="宋体" panose="02010600030101010101" pitchFamily="2" charset="-122"/>
                <a:cs typeface="Times New Roman" panose="02020603050405020304" pitchFamily="18" charset="0"/>
              </a:rPr>
              <a:t>P</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(2016) Investigation on a spectral splitting photovoltaic/thermal hybrid system based on </a:t>
            </a:r>
            <a:r>
              <a:rPr lang="en-US" sz="1200" dirty="0" err="1">
                <a:latin typeface="Times New Roman" panose="02020603050405020304" pitchFamily="18" charset="0"/>
                <a:cs typeface="Times New Roman" panose="02020603050405020304" pitchFamily="18" charset="0"/>
              </a:rPr>
              <a:t>polypyrrole</a:t>
            </a:r>
            <a:r>
              <a:rPr lang="en-US" sz="1200" dirty="0">
                <a:latin typeface="Times New Roman" panose="02020603050405020304" pitchFamily="18" charset="0"/>
                <a:cs typeface="Times New Roman" panose="02020603050405020304" pitchFamily="18" charset="0"/>
              </a:rPr>
              <a:t> nanofluid: preliminary test. Renewable Energy, Vol.86, pp. 633-642.</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dirty="0">
                <a:latin typeface="Times New Roman" panose="02020603050405020304" pitchFamily="18" charset="0"/>
                <a:cs typeface="Times New Roman" panose="02020603050405020304" pitchFamily="18" charset="0"/>
              </a:rPr>
              <a:t>Mao JC,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 </a:t>
            </a:r>
            <a:r>
              <a:rPr lang="en-US" sz="1200" dirty="0">
                <a:latin typeface="Times New Roman" panose="02020603050405020304" pitchFamily="18" charset="0"/>
                <a:cs typeface="Times New Roman" panose="02020603050405020304" pitchFamily="18" charset="0"/>
              </a:rPr>
              <a:t>(2015) The airborne transmission of infection between flats in high-rise residential buildings: A review. Building and Environment, Vol.94, pp. 516-531. </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dirty="0">
                <a:latin typeface="Times New Roman" panose="02020603050405020304" pitchFamily="18" charset="0"/>
                <a:cs typeface="Times New Roman" panose="02020603050405020304" pitchFamily="18" charset="0"/>
              </a:rPr>
              <a:t>Mao JC, Yang WW,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 </a:t>
            </a:r>
            <a:r>
              <a:rPr lang="en-US" sz="1200" dirty="0">
                <a:latin typeface="Times New Roman" panose="02020603050405020304" pitchFamily="18" charset="0"/>
                <a:cs typeface="Times New Roman" panose="02020603050405020304" pitchFamily="18" charset="0"/>
              </a:rPr>
              <a:t>(2015) The transport of gaseous pollutants due to stack and wind effect in high-rise residential buildings. Building and Environment, Vol.94, pp. 543-557.</a:t>
            </a:r>
          </a:p>
          <a:p>
            <a:pPr marL="342900" marR="0" lvl="0" indent="-342900" algn="just">
              <a:spcBef>
                <a:spcPts val="0"/>
              </a:spcBef>
              <a:spcAft>
                <a:spcPts val="0"/>
              </a:spcAft>
              <a:buClr>
                <a:srgbClr val="C00000"/>
              </a:buClr>
              <a:buFont typeface="Wingdings" panose="05000000000000000000" pitchFamily="2" charset="2"/>
              <a:buChar char="§"/>
              <a:tabLst>
                <a:tab pos="266700" algn="l"/>
              </a:tabLst>
            </a:pPr>
            <a:r>
              <a:rPr lang="en-US" sz="1200" dirty="0">
                <a:latin typeface="Times New Roman" panose="02020603050405020304" pitchFamily="18" charset="0"/>
                <a:cs typeface="Times New Roman" panose="02020603050405020304" pitchFamily="18" charset="0"/>
              </a:rPr>
              <a:t>Yang WW, </a:t>
            </a:r>
            <a:r>
              <a:rPr lang="en-US" sz="1200" b="1" u="sng" kern="100" dirty="0">
                <a:latin typeface="Times New Roman" panose="02020603050405020304" pitchFamily="18" charset="0"/>
                <a:ea typeface="宋体" panose="02010600030101010101" pitchFamily="2" charset="-122"/>
                <a:cs typeface="Times New Roman" panose="02020603050405020304" pitchFamily="18" charset="0"/>
              </a:rPr>
              <a:t>Gao NP </a:t>
            </a:r>
            <a:r>
              <a:rPr lang="en-US" sz="1200" dirty="0">
                <a:latin typeface="Times New Roman" panose="02020603050405020304" pitchFamily="18" charset="0"/>
                <a:cs typeface="Times New Roman" panose="02020603050405020304" pitchFamily="18" charset="0"/>
              </a:rPr>
              <a:t>(2015) The airborne transmission of infection due to the stack effect in high-rise residential buildings. International Journal of Ventilation, Vol.14, no.2, pp. 191-208.</a:t>
            </a:r>
          </a:p>
        </p:txBody>
      </p:sp>
      <p:pic>
        <p:nvPicPr>
          <p:cNvPr id="15" name="图形 14" descr="书签">
            <a:extLst>
              <a:ext uri="{FF2B5EF4-FFF2-40B4-BE49-F238E27FC236}">
                <a16:creationId xmlns:a16="http://schemas.microsoft.com/office/drawing/2014/main" id="{0D909DF2-2A22-4615-B999-0FD0CED3F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520" y="3126532"/>
            <a:ext cx="914400" cy="914400"/>
          </a:xfrm>
          <a:prstGeom prst="rect">
            <a:avLst/>
          </a:prstGeom>
        </p:spPr>
      </p:pic>
      <p:sp>
        <p:nvSpPr>
          <p:cNvPr id="3" name="矩形 2">
            <a:extLst>
              <a:ext uri="{FF2B5EF4-FFF2-40B4-BE49-F238E27FC236}">
                <a16:creationId xmlns:a16="http://schemas.microsoft.com/office/drawing/2014/main" id="{E39F87A1-4094-4EC8-9583-4B18395BED3E}"/>
              </a:ext>
            </a:extLst>
          </p:cNvPr>
          <p:cNvSpPr/>
          <p:nvPr/>
        </p:nvSpPr>
        <p:spPr>
          <a:xfrm>
            <a:off x="568599" y="3237351"/>
            <a:ext cx="8385629" cy="369332"/>
          </a:xfrm>
          <a:prstGeom prst="rect">
            <a:avLst/>
          </a:prstGeom>
        </p:spPr>
        <p:txBody>
          <a:bodyPr wrap="none">
            <a:spAutoFit/>
          </a:bodyPr>
          <a:lstStyle/>
          <a:p>
            <a:r>
              <a:rPr lang="zh-CN" altLang="en-US"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代表性论文</a:t>
            </a:r>
            <a:r>
              <a:rPr lang="en-US" altLang="zh-CN"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 </a:t>
            </a:r>
            <a:r>
              <a:rPr lang="en-US" altLang="zh-CN" b="1" kern="10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r>
              <a:rPr lang="zh-CN" altLang="en-US" b="1" kern="10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在建筑尺度通风、污染物跨户传播机理的</a:t>
            </a:r>
            <a:r>
              <a:rPr lang="en-US" altLang="zh-CN" b="1" kern="10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CFD</a:t>
            </a:r>
            <a:r>
              <a:rPr lang="zh-CN" altLang="en-US" b="1" kern="10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领域取得了大量成果</a:t>
            </a:r>
            <a:r>
              <a:rPr lang="en-US" altLang="zh-CN" b="1" kern="10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sym typeface="Wingdings" panose="05000000000000000000" pitchFamily="2" charset="2"/>
              </a:rPr>
              <a:t>)</a:t>
            </a:r>
            <a:endParaRPr lang="en-US" dirty="0">
              <a:solidFill>
                <a:srgbClr val="3333CC"/>
              </a:solidFill>
            </a:endParaRPr>
          </a:p>
        </p:txBody>
      </p:sp>
      <p:sp>
        <p:nvSpPr>
          <p:cNvPr id="16" name="文本框 35">
            <a:extLst>
              <a:ext uri="{FF2B5EF4-FFF2-40B4-BE49-F238E27FC236}">
                <a16:creationId xmlns:a16="http://schemas.microsoft.com/office/drawing/2014/main" id="{35A13BBC-FF00-47D6-9C54-0A028030E308}"/>
              </a:ext>
            </a:extLst>
          </p:cNvPr>
          <p:cNvSpPr txBox="1">
            <a:spLocks noChangeArrowheads="1"/>
          </p:cNvSpPr>
          <p:nvPr/>
        </p:nvSpPr>
        <p:spPr bwMode="auto">
          <a:xfrm>
            <a:off x="2418940" y="1653230"/>
            <a:ext cx="5933292" cy="1374735"/>
          </a:xfrm>
          <a:prstGeom prst="rect">
            <a:avLst/>
          </a:prstGeom>
          <a:noFill/>
          <a:ln w="9525">
            <a:noFill/>
            <a:miter lim="800000"/>
            <a:headEnd/>
            <a:tailEnd/>
          </a:ln>
        </p:spPr>
        <p:txBody>
          <a:bodyPr wrap="square">
            <a:spAutoFit/>
          </a:bodyPr>
          <a:lstStyle/>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17.3</a:t>
            </a:r>
            <a:r>
              <a:rPr lang="en-US" altLang="zh-TW" sz="1600" dirty="0">
                <a:solidFill>
                  <a:schemeClr val="bg1"/>
                </a:solidFill>
                <a:latin typeface="Times  New Roman"/>
                <a:ea typeface="黑体" panose="02010609060101010101" pitchFamily="49" charset="-122"/>
                <a:cs typeface="微软雅黑 Light" charset="0"/>
              </a:rPr>
              <a:t>-</a:t>
            </a:r>
            <a:r>
              <a:rPr lang="zh-CN" altLang="en-US" sz="1600" dirty="0">
                <a:solidFill>
                  <a:schemeClr val="bg1"/>
                </a:solidFill>
                <a:latin typeface="Times  New Roman"/>
                <a:ea typeface="黑体" panose="02010609060101010101" pitchFamily="49" charset="-122"/>
                <a:cs typeface="微软雅黑 Light" charset="0"/>
              </a:rPr>
              <a:t>至今       同济大学机械与能源工程学院，副院长</a:t>
            </a:r>
          </a:p>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13.12</a:t>
            </a:r>
            <a:r>
              <a:rPr lang="en-US" altLang="zh-TW" sz="1600" dirty="0">
                <a:solidFill>
                  <a:schemeClr val="bg1"/>
                </a:solidFill>
                <a:latin typeface="Times  New Roman"/>
                <a:ea typeface="黑体" panose="02010609060101010101" pitchFamily="49" charset="-122"/>
                <a:cs typeface="微软雅黑 Light" charset="0"/>
              </a:rPr>
              <a:t>-</a:t>
            </a:r>
            <a:r>
              <a:rPr lang="zh-CN" altLang="en-US" sz="1600" dirty="0">
                <a:solidFill>
                  <a:schemeClr val="bg1"/>
                </a:solidFill>
                <a:latin typeface="Times  New Roman"/>
                <a:ea typeface="黑体" panose="02010609060101010101" pitchFamily="49" charset="-122"/>
                <a:cs typeface="微软雅黑 Light" charset="0"/>
              </a:rPr>
              <a:t>至今     同济大学机械与能源工程学院，教授</a:t>
            </a:r>
          </a:p>
          <a:p>
            <a:pPr marL="285750" indent="-285750">
              <a:lnSpc>
                <a:spcPts val="2500"/>
              </a:lnSpc>
              <a:buFont typeface="Wingdings" panose="05000000000000000000" pitchFamily="2" charset="2"/>
              <a:buChar char="§"/>
            </a:pPr>
            <a:r>
              <a:rPr lang="en-US" altLang="zh-TW" sz="1600" dirty="0">
                <a:solidFill>
                  <a:schemeClr val="bg1"/>
                </a:solidFill>
                <a:latin typeface="Times  New Roman"/>
                <a:ea typeface="黑体" panose="02010609060101010101" pitchFamily="49" charset="-122"/>
                <a:cs typeface="微软雅黑 Light" charset="0"/>
              </a:rPr>
              <a:t>20</a:t>
            </a:r>
            <a:r>
              <a:rPr lang="en-US" altLang="zh-CN" sz="1600" dirty="0">
                <a:solidFill>
                  <a:schemeClr val="bg1"/>
                </a:solidFill>
                <a:latin typeface="Times  New Roman"/>
                <a:ea typeface="黑体" panose="02010609060101010101" pitchFamily="49" charset="-122"/>
                <a:cs typeface="微软雅黑 Light" charset="0"/>
              </a:rPr>
              <a:t>08.7</a:t>
            </a:r>
            <a:r>
              <a:rPr lang="en-US" altLang="zh-TW" sz="1600" dirty="0">
                <a:solidFill>
                  <a:schemeClr val="bg1"/>
                </a:solidFill>
                <a:latin typeface="Times  New Roman"/>
                <a:ea typeface="黑体" panose="02010609060101010101" pitchFamily="49" charset="-122"/>
                <a:cs typeface="微软雅黑 Light" charset="0"/>
              </a:rPr>
              <a:t>-</a:t>
            </a:r>
            <a:r>
              <a:rPr lang="en-US" altLang="zh-CN" sz="1600" dirty="0">
                <a:solidFill>
                  <a:schemeClr val="bg1"/>
                </a:solidFill>
                <a:latin typeface="Times  New Roman"/>
                <a:ea typeface="黑体" panose="02010609060101010101" pitchFamily="49" charset="-122"/>
                <a:cs typeface="微软雅黑 Light" charset="0"/>
              </a:rPr>
              <a:t>2013.11 </a:t>
            </a:r>
            <a:r>
              <a:rPr lang="zh-CN" altLang="en-US" sz="1600" dirty="0">
                <a:solidFill>
                  <a:schemeClr val="bg1"/>
                </a:solidFill>
                <a:latin typeface="Times  New Roman"/>
                <a:ea typeface="黑体" panose="02010609060101010101" pitchFamily="49" charset="-122"/>
                <a:cs typeface="微软雅黑 Light" charset="0"/>
              </a:rPr>
              <a:t> 同济大学机械与能源工程学院，副教授</a:t>
            </a:r>
          </a:p>
          <a:p>
            <a:pPr marL="285750" indent="-285750">
              <a:lnSpc>
                <a:spcPts val="25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2007-2008.6</a:t>
            </a:r>
            <a:r>
              <a:rPr lang="zh-CN" altLang="en-US" sz="1600" dirty="0">
                <a:solidFill>
                  <a:schemeClr val="bg1"/>
                </a:solidFill>
                <a:latin typeface="Times  New Roman"/>
                <a:ea typeface="黑体" panose="02010609060101010101" pitchFamily="49" charset="-122"/>
                <a:cs typeface="微软雅黑 Light" charset="0"/>
              </a:rPr>
              <a:t>       香港理工大学屋宇设备工程系，博士后</a:t>
            </a:r>
            <a:endParaRPr lang="en-US" altLang="zh-CN" sz="1600" dirty="0">
              <a:solidFill>
                <a:schemeClr val="bg1"/>
              </a:solidFill>
              <a:latin typeface="Times  New Roman"/>
              <a:ea typeface="黑体" panose="02010609060101010101" pitchFamily="49" charset="-122"/>
              <a:cs typeface="微软雅黑 Light" charset="0"/>
            </a:endParaRPr>
          </a:p>
        </p:txBody>
      </p:sp>
      <p:sp>
        <p:nvSpPr>
          <p:cNvPr id="13" name="矩形 12">
            <a:extLst>
              <a:ext uri="{FF2B5EF4-FFF2-40B4-BE49-F238E27FC236}">
                <a16:creationId xmlns:a16="http://schemas.microsoft.com/office/drawing/2014/main" id="{E185354F-60E8-4088-A098-7306F512AD22}"/>
              </a:ext>
            </a:extLst>
          </p:cNvPr>
          <p:cNvSpPr/>
          <p:nvPr/>
        </p:nvSpPr>
        <p:spPr>
          <a:xfrm>
            <a:off x="251520" y="116632"/>
            <a:ext cx="6582251"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项目负责人介绍</a:t>
            </a:r>
            <a:r>
              <a:rPr lang="en-US" altLang="zh-CN"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动力工程及工程热物理学科</a:t>
            </a:r>
            <a:endParaRPr 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387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904ED76-6722-400F-B82F-A23E1F7064FF}"/>
              </a:ext>
            </a:extLst>
          </p:cNvPr>
          <p:cNvSpPr/>
          <p:nvPr/>
        </p:nvSpPr>
        <p:spPr>
          <a:xfrm>
            <a:off x="0" y="1560812"/>
            <a:ext cx="9144000" cy="18433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灯片编号占位符 1">
            <a:extLst>
              <a:ext uri="{FF2B5EF4-FFF2-40B4-BE49-F238E27FC236}">
                <a16:creationId xmlns:a16="http://schemas.microsoft.com/office/drawing/2014/main" id="{633CCA40-FB76-4208-B2A8-FD8337C87E54}"/>
              </a:ext>
            </a:extLst>
          </p:cNvPr>
          <p:cNvSpPr>
            <a:spLocks noGrp="1"/>
          </p:cNvSpPr>
          <p:nvPr>
            <p:ph type="sldNum" sz="quarter" idx="12"/>
          </p:nvPr>
        </p:nvSpPr>
        <p:spPr/>
        <p:txBody>
          <a:bodyPr/>
          <a:lstStyle/>
          <a:p>
            <a:fld id="{8D671B65-C10E-8F4A-8749-824F9A1D4539}" type="slidenum">
              <a:rPr lang="en-US" smtClean="0"/>
              <a:pPr/>
              <a:t>32</a:t>
            </a:fld>
            <a:endParaRPr lang="en-US" dirty="0"/>
          </a:p>
        </p:txBody>
      </p:sp>
      <p:sp>
        <p:nvSpPr>
          <p:cNvPr id="6" name="矩形 22">
            <a:extLst>
              <a:ext uri="{FF2B5EF4-FFF2-40B4-BE49-F238E27FC236}">
                <a16:creationId xmlns:a16="http://schemas.microsoft.com/office/drawing/2014/main" id="{F54844B3-69D1-4511-B1A3-66EC69B79A25}"/>
              </a:ext>
            </a:extLst>
          </p:cNvPr>
          <p:cNvSpPr/>
          <p:nvPr/>
        </p:nvSpPr>
        <p:spPr>
          <a:xfrm>
            <a:off x="2555776" y="1042311"/>
            <a:ext cx="4266177" cy="461665"/>
          </a:xfrm>
          <a:prstGeom prst="rect">
            <a:avLst/>
          </a:prstGeom>
        </p:spPr>
        <p:txBody>
          <a:bodyPr wrap="square">
            <a:spAutoFit/>
          </a:bodyPr>
          <a:lstStyle/>
          <a:p>
            <a:pPr algn="ctr">
              <a:defRPr/>
            </a:pPr>
            <a:r>
              <a:rPr lang="zh-CN" altLang="en-US" sz="2400" b="1" dirty="0">
                <a:solidFill>
                  <a:srgbClr val="3333CC"/>
                </a:solidFill>
                <a:latin typeface="黑体" panose="02010609060101010101" pitchFamily="49" charset="-122"/>
                <a:ea typeface="黑体" panose="02010609060101010101" pitchFamily="49" charset="-122"/>
              </a:rPr>
              <a:t>谢俊民 </a:t>
            </a:r>
            <a:r>
              <a:rPr lang="zh-CN" altLang="en-US" sz="2000" b="1" dirty="0">
                <a:solidFill>
                  <a:srgbClr val="3333CC"/>
                </a:solidFill>
                <a:latin typeface="黑体" panose="02010609060101010101" pitchFamily="49" charset="-122"/>
                <a:ea typeface="黑体" panose="02010609060101010101" pitchFamily="49" charset="-122"/>
              </a:rPr>
              <a:t>副教授，博导</a:t>
            </a:r>
            <a:endParaRPr lang="zh-CN" altLang="en-US" sz="2400" b="1" dirty="0">
              <a:solidFill>
                <a:srgbClr val="3333CC"/>
              </a:solidFill>
              <a:latin typeface="黑体" panose="02010609060101010101" pitchFamily="49" charset="-122"/>
              <a:ea typeface="黑体" panose="02010609060101010101" pitchFamily="49" charset="-122"/>
            </a:endParaRPr>
          </a:p>
        </p:txBody>
      </p:sp>
      <p:sp>
        <p:nvSpPr>
          <p:cNvPr id="7" name="文本框 35">
            <a:extLst>
              <a:ext uri="{FF2B5EF4-FFF2-40B4-BE49-F238E27FC236}">
                <a16:creationId xmlns:a16="http://schemas.microsoft.com/office/drawing/2014/main" id="{B952AF36-EF1D-4868-ABC0-65EDE933D29F}"/>
              </a:ext>
            </a:extLst>
          </p:cNvPr>
          <p:cNvSpPr txBox="1">
            <a:spLocks noChangeArrowheads="1"/>
          </p:cNvSpPr>
          <p:nvPr/>
        </p:nvSpPr>
        <p:spPr bwMode="auto">
          <a:xfrm>
            <a:off x="2418940" y="1653230"/>
            <a:ext cx="6596414" cy="1938992"/>
          </a:xfrm>
          <a:prstGeom prst="rect">
            <a:avLst/>
          </a:prstGeom>
          <a:noFill/>
          <a:ln w="9525">
            <a:noFill/>
            <a:miter lim="800000"/>
            <a:headEnd/>
            <a:tailEnd/>
          </a:ln>
        </p:spPr>
        <p:txBody>
          <a:bodyPr wrap="square">
            <a:spAutoFit/>
          </a:bodyPr>
          <a:lstStyle/>
          <a:p>
            <a:pPr marL="285750" indent="-285750">
              <a:lnSpc>
                <a:spcPct val="1500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2017-</a:t>
            </a:r>
            <a:r>
              <a:rPr lang="zh-CN" altLang="en-US" sz="1600" dirty="0">
                <a:solidFill>
                  <a:schemeClr val="bg1"/>
                </a:solidFill>
                <a:latin typeface="Times  New Roman"/>
                <a:ea typeface="黑体" panose="02010609060101010101" pitchFamily="49" charset="-122"/>
                <a:cs typeface="微软雅黑 Light" charset="0"/>
              </a:rPr>
              <a:t>至今    同济大学 建筑与城市规划学院城市规划系，副教授</a:t>
            </a:r>
          </a:p>
          <a:p>
            <a:pPr marL="285750" indent="-285750">
              <a:lnSpc>
                <a:spcPct val="1500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2013-2017 </a:t>
            </a:r>
            <a:r>
              <a:rPr lang="zh-CN" altLang="en-US" sz="1600" dirty="0">
                <a:solidFill>
                  <a:schemeClr val="bg1"/>
                </a:solidFill>
                <a:latin typeface="Times  New Roman"/>
                <a:ea typeface="黑体" panose="02010609060101010101" pitchFamily="49" charset="-122"/>
                <a:cs typeface="微软雅黑 Light" charset="0"/>
              </a:rPr>
              <a:t>   同济大学 绿色建筑及新能源研究中心，副教授</a:t>
            </a:r>
          </a:p>
          <a:p>
            <a:pPr marL="285750" indent="-285750">
              <a:lnSpc>
                <a:spcPct val="1500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2007-2013</a:t>
            </a:r>
            <a:r>
              <a:rPr lang="zh-CN" altLang="en-US" sz="1600" dirty="0">
                <a:solidFill>
                  <a:schemeClr val="bg1"/>
                </a:solidFill>
                <a:latin typeface="Times  New Roman"/>
                <a:ea typeface="黑体" panose="02010609060101010101" pitchFamily="49" charset="-122"/>
                <a:cs typeface="微软雅黑 Light" charset="0"/>
              </a:rPr>
              <a:t>    成功大学 都市计划学系，助理教授</a:t>
            </a:r>
          </a:p>
          <a:p>
            <a:pPr marL="285750" indent="-285750">
              <a:lnSpc>
                <a:spcPct val="150000"/>
              </a:lnSpc>
              <a:buFont typeface="Wingdings" panose="05000000000000000000" pitchFamily="2" charset="2"/>
              <a:buChar char="§"/>
            </a:pPr>
            <a:r>
              <a:rPr lang="en-US" altLang="zh-CN" sz="1600" dirty="0">
                <a:solidFill>
                  <a:schemeClr val="bg1"/>
                </a:solidFill>
                <a:latin typeface="Times  New Roman"/>
                <a:ea typeface="黑体" panose="02010609060101010101" pitchFamily="49" charset="-122"/>
                <a:cs typeface="微软雅黑 Light" charset="0"/>
              </a:rPr>
              <a:t>2007             </a:t>
            </a:r>
            <a:r>
              <a:rPr lang="zh-CN" altLang="en-US" sz="1600" dirty="0">
                <a:solidFill>
                  <a:schemeClr val="bg1"/>
                </a:solidFill>
                <a:latin typeface="Times  New Roman"/>
                <a:ea typeface="黑体" panose="02010609060101010101" pitchFamily="49" charset="-122"/>
                <a:cs typeface="微软雅黑 Light" charset="0"/>
              </a:rPr>
              <a:t>东京大学 生产技术研究所，博士后研究员</a:t>
            </a:r>
          </a:p>
          <a:p>
            <a:pPr marL="285750" indent="-285750">
              <a:lnSpc>
                <a:spcPct val="150000"/>
              </a:lnSpc>
              <a:buFont typeface="Wingdings" panose="05000000000000000000" pitchFamily="2" charset="2"/>
              <a:buChar char="§"/>
            </a:pPr>
            <a:endParaRPr lang="en-US" altLang="zh-CN" sz="1600" dirty="0">
              <a:solidFill>
                <a:schemeClr val="bg1"/>
              </a:solidFill>
              <a:latin typeface="Times  New Roman"/>
              <a:ea typeface="黑体" panose="02010609060101010101" pitchFamily="49" charset="-122"/>
              <a:cs typeface="微软雅黑 Light" charset="0"/>
            </a:endParaRPr>
          </a:p>
        </p:txBody>
      </p:sp>
      <p:sp>
        <p:nvSpPr>
          <p:cNvPr id="12" name="矩形 11">
            <a:extLst>
              <a:ext uri="{FF2B5EF4-FFF2-40B4-BE49-F238E27FC236}">
                <a16:creationId xmlns:a16="http://schemas.microsoft.com/office/drawing/2014/main" id="{042FEB26-3F9E-4316-8A6F-0DB5FA17F760}"/>
              </a:ext>
            </a:extLst>
          </p:cNvPr>
          <p:cNvSpPr/>
          <p:nvPr/>
        </p:nvSpPr>
        <p:spPr>
          <a:xfrm>
            <a:off x="0" y="3404205"/>
            <a:ext cx="9144000" cy="1384208"/>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12">
            <a:extLst>
              <a:ext uri="{FF2B5EF4-FFF2-40B4-BE49-F238E27FC236}">
                <a16:creationId xmlns:a16="http://schemas.microsoft.com/office/drawing/2014/main" id="{20689F54-1088-4285-8388-1AADEB27CE59}"/>
              </a:ext>
            </a:extLst>
          </p:cNvPr>
          <p:cNvSpPr/>
          <p:nvPr/>
        </p:nvSpPr>
        <p:spPr>
          <a:xfrm>
            <a:off x="251520" y="3675845"/>
            <a:ext cx="8539529" cy="1308050"/>
          </a:xfrm>
          <a:prstGeom prst="rect">
            <a:avLst/>
          </a:prstGeom>
        </p:spPr>
        <p:txBody>
          <a:bodyPr wrap="square">
            <a:spAutoFit/>
          </a:bodyPr>
          <a:lstStyle/>
          <a:p>
            <a:pPr>
              <a:spcBef>
                <a:spcPts val="600"/>
              </a:spcBef>
              <a:defRP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研究方向：</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城乡环境规划与城市热岛</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600"/>
              </a:spcBef>
              <a:defRP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600"/>
              </a:spcBef>
              <a:defRPr/>
            </a:pPr>
            <a:r>
              <a:rPr lang="zh-CN" altLang="en-US" sz="16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重点领域：</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城市风廊道规划、城市热岛模拟、基于微气候的建筑与城市设计等。</a:t>
            </a:r>
          </a:p>
          <a:p>
            <a:pPr>
              <a:spcBef>
                <a:spcPts val="600"/>
              </a:spcBef>
              <a:defRP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3CE97E20-741B-483E-A0F3-1C2667320E93}"/>
              </a:ext>
            </a:extLst>
          </p:cNvPr>
          <p:cNvSpPr/>
          <p:nvPr/>
        </p:nvSpPr>
        <p:spPr>
          <a:xfrm>
            <a:off x="755576" y="1262109"/>
            <a:ext cx="1440160" cy="18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谢老师照片</a:t>
            </a:r>
            <a:endParaRPr lang="en-US" dirty="0"/>
          </a:p>
        </p:txBody>
      </p:sp>
      <p:sp>
        <p:nvSpPr>
          <p:cNvPr id="14" name="矩形 13">
            <a:extLst>
              <a:ext uri="{FF2B5EF4-FFF2-40B4-BE49-F238E27FC236}">
                <a16:creationId xmlns:a16="http://schemas.microsoft.com/office/drawing/2014/main" id="{9CCDFA32-378A-4626-8680-9DE0DB0090E4}"/>
              </a:ext>
            </a:extLst>
          </p:cNvPr>
          <p:cNvSpPr/>
          <p:nvPr/>
        </p:nvSpPr>
        <p:spPr>
          <a:xfrm>
            <a:off x="251520" y="116632"/>
            <a:ext cx="4427815"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项目负责人介绍</a:t>
            </a:r>
            <a:r>
              <a:rPr lang="en-US" altLang="zh-CN"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城市规划学</a:t>
            </a:r>
            <a:endParaRPr lang="en-US" sz="2800" dirty="0">
              <a:latin typeface="黑体" panose="02010609060101010101" pitchFamily="49" charset="-122"/>
              <a:ea typeface="黑体" panose="02010609060101010101" pitchFamily="49" charset="-122"/>
            </a:endParaRPr>
          </a:p>
        </p:txBody>
      </p:sp>
      <p:sp>
        <p:nvSpPr>
          <p:cNvPr id="16" name="矩形 22">
            <a:extLst>
              <a:ext uri="{FF2B5EF4-FFF2-40B4-BE49-F238E27FC236}">
                <a16:creationId xmlns:a16="http://schemas.microsoft.com/office/drawing/2014/main" id="{15A63775-556F-4019-886B-F0365D15AF98}"/>
              </a:ext>
            </a:extLst>
          </p:cNvPr>
          <p:cNvSpPr/>
          <p:nvPr/>
        </p:nvSpPr>
        <p:spPr>
          <a:xfrm>
            <a:off x="395536" y="4930034"/>
            <a:ext cx="8072933" cy="1015663"/>
          </a:xfrm>
          <a:prstGeom prst="rect">
            <a:avLst/>
          </a:prstGeom>
        </p:spPr>
        <p:txBody>
          <a:bodyPr wrap="square">
            <a:spAutoFit/>
          </a:bodyPr>
          <a:lstStyle/>
          <a:p>
            <a:pPr>
              <a:defRPr/>
            </a:pPr>
            <a:r>
              <a:rPr lang="zh-CN" altLang="en-US" sz="2000" b="1" dirty="0">
                <a:latin typeface="黑体" panose="02010609060101010101" pitchFamily="49" charset="-122"/>
                <a:ea typeface="黑体" panose="02010609060101010101" pitchFamily="49" charset="-122"/>
              </a:rPr>
              <a:t>在</a:t>
            </a:r>
            <a:r>
              <a:rPr lang="zh-CN" altLang="en-US" sz="2000" b="1" dirty="0">
                <a:solidFill>
                  <a:srgbClr val="3333CC"/>
                </a:solidFill>
                <a:latin typeface="黑体" panose="02010609060101010101" pitchFamily="49" charset="-122"/>
                <a:ea typeface="黑体" panose="02010609060101010101" pitchFamily="49" charset="-122"/>
              </a:rPr>
              <a:t>城市空间规划、城市绿地规划、建筑群优化配置</a:t>
            </a:r>
            <a:r>
              <a:rPr lang="zh-CN" altLang="en-US" sz="2000" b="1" dirty="0">
                <a:latin typeface="黑体" panose="02010609060101010101" pitchFamily="49" charset="-122"/>
                <a:ea typeface="黑体" panose="02010609060101010101" pitchFamily="49" charset="-122"/>
              </a:rPr>
              <a:t>等领域已取得大量研究成果，并发表成多篇高质量</a:t>
            </a:r>
            <a:r>
              <a:rPr lang="en-US" altLang="zh-CN" sz="2000" b="1" dirty="0">
                <a:latin typeface="黑体" panose="02010609060101010101" pitchFamily="49" charset="-122"/>
                <a:ea typeface="黑体" panose="02010609060101010101" pitchFamily="49" charset="-122"/>
              </a:rPr>
              <a:t>SCI</a:t>
            </a:r>
            <a:r>
              <a:rPr lang="zh-CN" altLang="en-US" sz="2000" b="1" dirty="0">
                <a:latin typeface="黑体" panose="02010609060101010101" pitchFamily="49" charset="-122"/>
                <a:ea typeface="黑体" panose="02010609060101010101" pitchFamily="49" charset="-122"/>
              </a:rPr>
              <a:t>期刊论文，与工程热物理学科研究可实现</a:t>
            </a:r>
            <a:r>
              <a:rPr lang="zh-CN" altLang="en-US" sz="2000" b="1" dirty="0">
                <a:solidFill>
                  <a:srgbClr val="3333CC"/>
                </a:solidFill>
                <a:latin typeface="黑体" panose="02010609060101010101" pitchFamily="49" charset="-122"/>
                <a:ea typeface="黑体" panose="02010609060101010101" pitchFamily="49" charset="-122"/>
              </a:rPr>
              <a:t>优势互补</a:t>
            </a:r>
            <a:r>
              <a:rPr lang="zh-CN" altLang="en-US" sz="2000" b="1" dirty="0">
                <a:latin typeface="黑体" panose="02010609060101010101" pitchFamily="49" charset="-122"/>
                <a:ea typeface="黑体" panose="02010609060101010101" pitchFamily="49" charset="-122"/>
              </a:rPr>
              <a:t>，并搭建</a:t>
            </a:r>
            <a:r>
              <a:rPr lang="zh-CN" altLang="en-US" sz="2000" b="1" dirty="0">
                <a:solidFill>
                  <a:srgbClr val="3333CC"/>
                </a:solidFill>
                <a:latin typeface="黑体" panose="02010609060101010101" pitchFamily="49" charset="-122"/>
                <a:ea typeface="黑体" panose="02010609060101010101" pitchFamily="49" charset="-122"/>
              </a:rPr>
              <a:t>资源共享平台</a:t>
            </a:r>
            <a:r>
              <a:rPr lang="zh-CN" altLang="en-US" sz="20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84361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3CCA40-FB76-4208-B2A8-FD8337C87E54}"/>
              </a:ext>
            </a:extLst>
          </p:cNvPr>
          <p:cNvSpPr>
            <a:spLocks noGrp="1"/>
          </p:cNvSpPr>
          <p:nvPr>
            <p:ph type="sldNum" sz="quarter" idx="12"/>
          </p:nvPr>
        </p:nvSpPr>
        <p:spPr/>
        <p:txBody>
          <a:bodyPr/>
          <a:lstStyle/>
          <a:p>
            <a:fld id="{8D671B65-C10E-8F4A-8749-824F9A1D4539}" type="slidenum">
              <a:rPr lang="en-US" smtClean="0"/>
              <a:pPr/>
              <a:t>33</a:t>
            </a:fld>
            <a:endParaRPr lang="en-US" dirty="0"/>
          </a:p>
        </p:txBody>
      </p:sp>
      <p:pic>
        <p:nvPicPr>
          <p:cNvPr id="17" name="图形 16" descr="书签">
            <a:extLst>
              <a:ext uri="{FF2B5EF4-FFF2-40B4-BE49-F238E27FC236}">
                <a16:creationId xmlns:a16="http://schemas.microsoft.com/office/drawing/2014/main" id="{04561FE4-D7B3-4597-ADBB-8455FC59E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6" y="870130"/>
            <a:ext cx="914400" cy="914400"/>
          </a:xfrm>
          <a:prstGeom prst="rect">
            <a:avLst/>
          </a:prstGeom>
        </p:spPr>
      </p:pic>
      <p:graphicFrame>
        <p:nvGraphicFramePr>
          <p:cNvPr id="16" name="内容占位符 3">
            <a:extLst>
              <a:ext uri="{FF2B5EF4-FFF2-40B4-BE49-F238E27FC236}">
                <a16:creationId xmlns:a16="http://schemas.microsoft.com/office/drawing/2014/main" id="{D10E542D-B38D-47F9-827B-1225B54595E1}"/>
              </a:ext>
            </a:extLst>
          </p:cNvPr>
          <p:cNvGraphicFramePr>
            <a:graphicFrameLocks/>
          </p:cNvGraphicFramePr>
          <p:nvPr>
            <p:extLst>
              <p:ext uri="{D42A27DB-BD31-4B8C-83A1-F6EECF244321}">
                <p14:modId xmlns:p14="http://schemas.microsoft.com/office/powerpoint/2010/main" val="2893541506"/>
              </p:ext>
            </p:extLst>
          </p:nvPr>
        </p:nvGraphicFramePr>
        <p:xfrm>
          <a:off x="179512" y="1916832"/>
          <a:ext cx="8763834" cy="3925246"/>
        </p:xfrm>
        <a:graphic>
          <a:graphicData uri="http://schemas.openxmlformats.org/drawingml/2006/table">
            <a:tbl>
              <a:tblPr>
                <a:tableStyleId>{F5AB1C69-6EDB-4FF4-983F-18BD219EF322}</a:tableStyleId>
              </a:tblPr>
              <a:tblGrid>
                <a:gridCol w="787792">
                  <a:extLst>
                    <a:ext uri="{9D8B030D-6E8A-4147-A177-3AD203B41FA5}">
                      <a16:colId xmlns:a16="http://schemas.microsoft.com/office/drawing/2014/main" val="20000"/>
                    </a:ext>
                  </a:extLst>
                </a:gridCol>
                <a:gridCol w="7976042">
                  <a:extLst>
                    <a:ext uri="{9D8B030D-6E8A-4147-A177-3AD203B41FA5}">
                      <a16:colId xmlns:a16="http://schemas.microsoft.com/office/drawing/2014/main" val="20001"/>
                    </a:ext>
                  </a:extLst>
                </a:gridCol>
              </a:tblGrid>
              <a:tr h="1177354">
                <a:tc>
                  <a:txBody>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zh-CN" sz="1600" b="1" u="none" baseline="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土地使用</a:t>
                      </a:r>
                      <a:r>
                        <a:rPr lang="en-US" altLang="zh-CN" sz="1600" b="1" u="none" baseline="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u="none" baseline="0" dirty="0">
                          <a:solidFill>
                            <a:srgbClr val="3333CC"/>
                          </a:solidFill>
                          <a:latin typeface="Times New Roman" panose="02020603050405020304" pitchFamily="18" charset="0"/>
                          <a:ea typeface="黑体" panose="02010609060101010101" pitchFamily="49" charset="-122"/>
                          <a:cs typeface="Times New Roman" panose="02020603050405020304" pitchFamily="18" charset="0"/>
                        </a:rPr>
                        <a:t>空间规划</a:t>
                      </a:r>
                      <a:endParaRPr kumimoji="0" lang="zh-CN" sz="1600" b="1" i="0"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baseline="0" dirty="0">
                          <a:latin typeface="Times New Roman" panose="02020603050405020304" pitchFamily="18" charset="0"/>
                          <a:ea typeface="黑体" panose="02010609060101010101" pitchFamily="49" charset="-122"/>
                          <a:cs typeface="Times New Roman" panose="02020603050405020304" pitchFamily="18" charset="0"/>
                        </a:rPr>
                        <a:t>Chun-Ming Hsieh</a:t>
                      </a:r>
                      <a:r>
                        <a:rPr lang="en-US" altLang="zh-CN" sz="1200" u="none" baseline="0" dirty="0">
                          <a:latin typeface="Times New Roman" panose="02020603050405020304" pitchFamily="18" charset="0"/>
                          <a:ea typeface="黑体" panose="02010609060101010101" pitchFamily="49" charset="-122"/>
                          <a:cs typeface="Times New Roman" panose="02020603050405020304" pitchFamily="18" charset="0"/>
                        </a:rPr>
                        <a:t>, Hsin-Chiao Huang, "Mitigating urban heat islands: A method to identify potential wind corridor for cooling and ventilation", Computers, Environment and Urban Systems (2016) Vol.57, 130-143, (SSCI)</a:t>
                      </a: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lang="en-US" altLang="zh-CN" sz="1200" u="sng" kern="1200" baseline="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u="none" baseline="0" dirty="0">
                          <a:latin typeface="Times New Roman" panose="02020603050405020304" pitchFamily="18" charset="0"/>
                          <a:ea typeface="黑体" panose="02010609060101010101" pitchFamily="49" charset="-122"/>
                          <a:cs typeface="Times New Roman" panose="02020603050405020304" pitchFamily="18" charset="0"/>
                        </a:rPr>
                        <a:t>Meng-Cheng Ni and Hongwei Tan, "Optimum wind environment design for pedestrians in transit-oriented-development planning", Journal of Environmental Protection and Ecology (2014), No 3A, 1385-1392 (SCI)</a:t>
                      </a:r>
                      <a:endParaRPr lang="zh-CN" altLang="zh-CN" sz="1200" u="none" baseline="0"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a:t>
                      </a:r>
                      <a:r>
                        <a:rPr lang="en-US" altLang="zh-CN" sz="1200" u="sng" kern="1200" baseline="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Hsieh</a:t>
                      </a:r>
                      <a:r>
                        <a:rPr lang="en-US" altLang="zh-CN" sz="1200" u="sng" kern="1200" baseline="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u="none" baseline="0" dirty="0">
                          <a:latin typeface="Times New Roman" panose="02020603050405020304" pitchFamily="18" charset="0"/>
                          <a:ea typeface="黑体" panose="02010609060101010101" pitchFamily="49" charset="-122"/>
                          <a:cs typeface="Times New Roman" panose="02020603050405020304" pitchFamily="18" charset="0"/>
                        </a:rPr>
                        <a:t>Kang-Li Wu, “Climate-Sensitive Urban Design Measures for Improving the Wind Environment for Pedestrians in a Transit-Oriented Development Area”, Journal of Sustainable Development (2012) Vol.5 No.4, 46-58. </a:t>
                      </a:r>
                      <a:endParaRPr kumimoji="0" lang="zh-CN" altLang="zh-CN" sz="1200" b="0" i="0" u="none" strike="noStrike" kern="1200"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extLst>
                  <a:ext uri="{0D108BD9-81ED-4DB2-BD59-A6C34878D82A}">
                    <a16:rowId xmlns:a16="http://schemas.microsoft.com/office/drawing/2014/main" val="10000"/>
                  </a:ext>
                </a:extLst>
              </a:tr>
              <a:tr h="704634">
                <a:tc>
                  <a:txBody>
                    <a:bodyPr/>
                    <a:lstStyle/>
                    <a:p>
                      <a:pPr marL="9525" marR="0" lvl="0" indent="0" algn="l" defTabSz="914400" rtl="0" eaLnBrk="1" fontAlgn="base" latinLnBrk="0" hangingPunct="1">
                        <a:lnSpc>
                          <a:spcPct val="100000"/>
                        </a:lnSpc>
                        <a:spcBef>
                          <a:spcPct val="0"/>
                        </a:spcBef>
                        <a:spcAft>
                          <a:spcPct val="0"/>
                        </a:spcAft>
                        <a:buClrTx/>
                        <a:buSzTx/>
                        <a:buFontTx/>
                        <a:buNone/>
                        <a:tabLst>
                          <a:tab pos="1277620" algn="l"/>
                        </a:tabLst>
                      </a:pPr>
                      <a:r>
                        <a:rPr kumimoji="0" lang="zh-TW"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环境</a:t>
                      </a:r>
                      <a:r>
                        <a:rPr kumimoji="0" lang="zh-CN"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模拟技术</a:t>
                      </a:r>
                      <a:endParaRPr kumimoji="0" lang="zh-CN" sz="1600" b="1" i="0"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lang="en-US" altLang="zh-CN" sz="1200" u="sng" kern="1200" baseline="0" dirty="0">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Yi-An Chen et al., "The potential for installing PV systems on vertical and horizontal building surfaces in urban areas", Solar Energy (2013) Vol. 93, 312-321 (SCI)</a:t>
                      </a:r>
                      <a:endParaRPr kumimoji="0" lang="zh-CN"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 </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and Chuan-Kang Fu, "Evaluation of locations for small wind turbines in costal urban areas based on a wind energy potential map", Environmental Modeling &amp; Assessment (2013) Vol.18, 5:593-604(SCI)</a:t>
                      </a:r>
                      <a:endParaRPr kumimoji="0" lang="zh-CN" altLang="zh-CN"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extLst>
                  <a:ext uri="{0D108BD9-81ED-4DB2-BD59-A6C34878D82A}">
                    <a16:rowId xmlns:a16="http://schemas.microsoft.com/office/drawing/2014/main" val="10001"/>
                  </a:ext>
                </a:extLst>
              </a:tr>
              <a:tr h="880792">
                <a:tc>
                  <a:txBody>
                    <a:bodyPr/>
                    <a:lstStyle/>
                    <a:p>
                      <a:pPr marL="9525" marR="0" lvl="0" indent="0" algn="l" defTabSz="914400" rtl="0" eaLnBrk="1" fontAlgn="base" latinLnBrk="0" hangingPunct="1">
                        <a:lnSpc>
                          <a:spcPct val="100000"/>
                        </a:lnSpc>
                        <a:spcBef>
                          <a:spcPct val="0"/>
                        </a:spcBef>
                        <a:spcAft>
                          <a:spcPct val="0"/>
                        </a:spcAft>
                        <a:buClrTx/>
                        <a:buSzTx/>
                        <a:buFontTx/>
                        <a:buNone/>
                        <a:tabLst>
                          <a:tab pos="1277620" algn="l"/>
                        </a:tabLst>
                      </a:pPr>
                      <a:r>
                        <a:rPr kumimoji="0" lang="zh-CN" sz="1600" b="1" u="none" strike="noStrike" cap="none" normalizeH="0" baseline="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建筑配置规划设计</a:t>
                      </a:r>
                      <a:endParaRPr kumimoji="0" lang="zh-CN" sz="1600" b="1" i="0" u="none" strike="noStrike" cap="none" normalizeH="0" baseline="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Hong Chen, Ryozo Ooka et al., "Simulation Analysis of Site Design and Layout Planning to Mitigate Thermal Environment of Riverside Residential Development", Building Simulation,(2010)3:51-61. (SCI)</a:t>
                      </a:r>
                      <a:endParaRPr kumimoji="0" lang="zh-CN"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kumimoji="0" lang="en-US" altLang="zh-CN" sz="1200" u="sng"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Toshiya </a:t>
                      </a:r>
                      <a:r>
                        <a:rPr kumimoji="0" lang="en-US" altLang="zh-CN" sz="1200" u="none" strike="noStrike" cap="none" normalizeH="0" baseline="0" dirty="0" err="1">
                          <a:ln>
                            <a:noFill/>
                          </a:ln>
                          <a:effectLst/>
                          <a:latin typeface="Times New Roman" panose="02020603050405020304" pitchFamily="18" charset="0"/>
                          <a:ea typeface="黑体" panose="02010609060101010101" pitchFamily="49" charset="-122"/>
                          <a:cs typeface="Times New Roman" panose="02020603050405020304" pitchFamily="18" charset="0"/>
                        </a:rPr>
                        <a:t>Aramaki</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and Keisuke </a:t>
                      </a:r>
                      <a:r>
                        <a:rPr kumimoji="0" lang="en-US" altLang="zh-CN" sz="1200" u="none" strike="noStrike" cap="none" normalizeH="0" baseline="0" dirty="0" err="1">
                          <a:ln>
                            <a:noFill/>
                          </a:ln>
                          <a:effectLst/>
                          <a:latin typeface="Times New Roman" panose="02020603050405020304" pitchFamily="18" charset="0"/>
                          <a:ea typeface="黑体" panose="02010609060101010101" pitchFamily="49" charset="-122"/>
                          <a:cs typeface="Times New Roman" panose="02020603050405020304" pitchFamily="18" charset="0"/>
                        </a:rPr>
                        <a:t>Hanaki</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"Managing heat rejected from air conditioning systems to save energy and improve the microclimates of residential buildings", Computers, Environment and Urban Systems (2010)Vol.35, No.5, pp.358-367 (SSCI) </a:t>
                      </a:r>
                      <a:endParaRPr kumimoji="0" lang="zh-CN" altLang="zh-CN"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extLst>
                  <a:ext uri="{0D108BD9-81ED-4DB2-BD59-A6C34878D82A}">
                    <a16:rowId xmlns:a16="http://schemas.microsoft.com/office/drawing/2014/main" val="10002"/>
                  </a:ext>
                </a:extLst>
              </a:tr>
              <a:tr h="110197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公园绿地</a:t>
                      </a:r>
                      <a:r>
                        <a:rPr kumimoji="0" lang="zh-TW"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规划</a:t>
                      </a:r>
                      <a:endParaRPr kumimoji="0" lang="zh-CN"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sz="1600" b="1"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rPr>
                        <a:t> </a:t>
                      </a:r>
                      <a:endParaRPr kumimoji="0" lang="zh-CN" sz="1600" b="1" i="0" u="none" strike="noStrike" cap="none" normalizeH="0" baseline="0" dirty="0">
                        <a:ln>
                          <a:noFill/>
                        </a:ln>
                        <a:solidFill>
                          <a:srgbClr val="3333CC"/>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kumimoji="0" lang="en-US" altLang="zh-CN" sz="1200" u="sng" strike="noStrike" kern="1200"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Feng-Chun Jan , Liman Zhang, "A simplified assessment of tree allocation on wind environment and shading affecting human comfort", Urban Forest &amp; Urban Greening (2016) Vol.18, 126-137, SCI/SSCI)</a:t>
                      </a: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Feng-Chun Jan, </a:t>
                      </a: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 </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et al., "The Influence of tree allocation and tree transpiration on the urban microclimate: An analysis of a </a:t>
                      </a:r>
                      <a:r>
                        <a:rPr kumimoji="0" lang="en-US" altLang="zh-CN" sz="1200" u="none" strike="noStrike" cap="none" normalizeH="0" baseline="0" dirty="0" err="1">
                          <a:ln>
                            <a:noFill/>
                          </a:ln>
                          <a:effectLst/>
                          <a:latin typeface="Times New Roman" panose="02020603050405020304" pitchFamily="18" charset="0"/>
                          <a:ea typeface="黑体" panose="02010609060101010101" pitchFamily="49" charset="-122"/>
                          <a:cs typeface="Times New Roman" panose="02020603050405020304" pitchFamily="18" charset="0"/>
                        </a:rPr>
                        <a:t>substropical</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urban park", Environment and Urbanization ASIA (2013) 4(1), 135-150.</a:t>
                      </a:r>
                      <a:endParaRPr kumimoji="0" lang="zh-CN"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4413250" algn="l"/>
                        </a:tabLst>
                      </a:pP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Feng-Chun Jan, </a:t>
                      </a:r>
                      <a:r>
                        <a:rPr lang="en-US" altLang="zh-CN" sz="1200" b="1" u="sng" kern="1200" baseline="0" dirty="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Chun-Ming Hsieh</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1200" u="none" strike="noStrike" cap="none" normalizeH="0" baseline="0" dirty="0" err="1">
                          <a:ln>
                            <a:noFill/>
                          </a:ln>
                          <a:effectLst/>
                          <a:latin typeface="Times New Roman" panose="02020603050405020304" pitchFamily="18" charset="0"/>
                          <a:ea typeface="黑体" panose="02010609060101010101" pitchFamily="49" charset="-122"/>
                          <a:cs typeface="Times New Roman" panose="02020603050405020304" pitchFamily="18" charset="0"/>
                        </a:rPr>
                        <a:t>Mikiko</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Ishikawa and Yin-</a:t>
                      </a:r>
                      <a:r>
                        <a:rPr kumimoji="0" lang="en-US" altLang="zh-CN" sz="1200" u="none" strike="noStrike" cap="none" normalizeH="0" baseline="0" dirty="0" err="1">
                          <a:ln>
                            <a:noFill/>
                          </a:ln>
                          <a:effectLst/>
                          <a:latin typeface="Times New Roman" panose="02020603050405020304" pitchFamily="18" charset="0"/>
                          <a:ea typeface="黑体" panose="02010609060101010101" pitchFamily="49" charset="-122"/>
                          <a:cs typeface="Times New Roman" panose="02020603050405020304" pitchFamily="18" charset="0"/>
                        </a:rPr>
                        <a:t>Hsuan</a:t>
                      </a:r>
                      <a:r>
                        <a:rPr kumimoji="0" lang="en-US" altLang="zh-CN" sz="12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Sun, "Influence of street tree density on transpiration in a subtropical climate", Environment and Natural Resources Research (2012) Vol.2 No.3, 84-95.</a:t>
                      </a:r>
                      <a:endParaRPr kumimoji="0" lang="zh-CN" altLang="zh-CN" sz="12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0687" marR="30687" marT="0" marB="0" anchor="ctr" horzOverflow="overflow"/>
                </a:tc>
                <a:extLst>
                  <a:ext uri="{0D108BD9-81ED-4DB2-BD59-A6C34878D82A}">
                    <a16:rowId xmlns:a16="http://schemas.microsoft.com/office/drawing/2014/main" val="10003"/>
                  </a:ext>
                </a:extLst>
              </a:tr>
            </a:tbl>
          </a:graphicData>
        </a:graphic>
      </p:graphicFrame>
      <p:sp>
        <p:nvSpPr>
          <p:cNvPr id="18" name="矩形 17">
            <a:extLst>
              <a:ext uri="{FF2B5EF4-FFF2-40B4-BE49-F238E27FC236}">
                <a16:creationId xmlns:a16="http://schemas.microsoft.com/office/drawing/2014/main" id="{FA93A87E-B823-475B-94EF-984CB7EF22AE}"/>
              </a:ext>
            </a:extLst>
          </p:cNvPr>
          <p:cNvSpPr/>
          <p:nvPr/>
        </p:nvSpPr>
        <p:spPr>
          <a:xfrm>
            <a:off x="611560" y="1146141"/>
            <a:ext cx="1579278" cy="369332"/>
          </a:xfrm>
          <a:prstGeom prst="rect">
            <a:avLst/>
          </a:prstGeom>
        </p:spPr>
        <p:txBody>
          <a:bodyPr wrap="none">
            <a:spAutoFit/>
          </a:bodyPr>
          <a:lstStyle/>
          <a:p>
            <a:r>
              <a:rPr lang="zh-CN" altLang="en-US"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代表性论文：</a:t>
            </a:r>
            <a:endParaRPr lang="en-US" dirty="0"/>
          </a:p>
        </p:txBody>
      </p:sp>
      <p:cxnSp>
        <p:nvCxnSpPr>
          <p:cNvPr id="19" name="直接连接符 18">
            <a:extLst>
              <a:ext uri="{FF2B5EF4-FFF2-40B4-BE49-F238E27FC236}">
                <a16:creationId xmlns:a16="http://schemas.microsoft.com/office/drawing/2014/main" id="{F1FCAC23-FF73-40C7-BA2A-23EEF9E5ED35}"/>
              </a:ext>
            </a:extLst>
          </p:cNvPr>
          <p:cNvCxnSpPr>
            <a:cxnSpLocks/>
          </p:cNvCxnSpPr>
          <p:nvPr/>
        </p:nvCxnSpPr>
        <p:spPr>
          <a:xfrm>
            <a:off x="179512" y="3068960"/>
            <a:ext cx="8763834"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94C7A187-1DE1-41EE-95F0-C8EA39D8ABBC}"/>
              </a:ext>
            </a:extLst>
          </p:cNvPr>
          <p:cNvCxnSpPr>
            <a:cxnSpLocks/>
          </p:cNvCxnSpPr>
          <p:nvPr/>
        </p:nvCxnSpPr>
        <p:spPr>
          <a:xfrm>
            <a:off x="179512" y="3861048"/>
            <a:ext cx="8763834"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2B3683CA-6323-4F04-933F-C6C4A91CFFFF}"/>
              </a:ext>
            </a:extLst>
          </p:cNvPr>
          <p:cNvCxnSpPr>
            <a:cxnSpLocks/>
          </p:cNvCxnSpPr>
          <p:nvPr/>
        </p:nvCxnSpPr>
        <p:spPr>
          <a:xfrm>
            <a:off x="179512" y="4797152"/>
            <a:ext cx="8763834"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矩形 22">
            <a:extLst>
              <a:ext uri="{FF2B5EF4-FFF2-40B4-BE49-F238E27FC236}">
                <a16:creationId xmlns:a16="http://schemas.microsoft.com/office/drawing/2014/main" id="{6942EC86-A094-4606-BF20-7B6F63952FBF}"/>
              </a:ext>
            </a:extLst>
          </p:cNvPr>
          <p:cNvSpPr/>
          <p:nvPr/>
        </p:nvSpPr>
        <p:spPr>
          <a:xfrm>
            <a:off x="2555776" y="1042311"/>
            <a:ext cx="4266177" cy="461665"/>
          </a:xfrm>
          <a:prstGeom prst="rect">
            <a:avLst/>
          </a:prstGeom>
        </p:spPr>
        <p:txBody>
          <a:bodyPr wrap="square">
            <a:spAutoFit/>
          </a:bodyPr>
          <a:lstStyle/>
          <a:p>
            <a:pPr algn="ctr">
              <a:defRPr/>
            </a:pPr>
            <a:r>
              <a:rPr lang="zh-CN" altLang="en-US" sz="2400" b="1" dirty="0">
                <a:solidFill>
                  <a:srgbClr val="3333CC"/>
                </a:solidFill>
                <a:latin typeface="黑体" panose="02010609060101010101" pitchFamily="49" charset="-122"/>
                <a:ea typeface="黑体" panose="02010609060101010101" pitchFamily="49" charset="-122"/>
              </a:rPr>
              <a:t>谢俊民 </a:t>
            </a:r>
            <a:r>
              <a:rPr lang="zh-CN" altLang="en-US" sz="2000" b="1" dirty="0">
                <a:solidFill>
                  <a:srgbClr val="3333CC"/>
                </a:solidFill>
                <a:latin typeface="黑体" panose="02010609060101010101" pitchFamily="49" charset="-122"/>
                <a:ea typeface="黑体" panose="02010609060101010101" pitchFamily="49" charset="-122"/>
              </a:rPr>
              <a:t>副教授，博导</a:t>
            </a:r>
            <a:endParaRPr lang="zh-CN" altLang="en-US" sz="2400" b="1" dirty="0">
              <a:solidFill>
                <a:srgbClr val="3333CC"/>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13E63BE1-2616-4045-A359-D1EAA270E966}"/>
              </a:ext>
            </a:extLst>
          </p:cNvPr>
          <p:cNvSpPr/>
          <p:nvPr/>
        </p:nvSpPr>
        <p:spPr>
          <a:xfrm>
            <a:off x="251520" y="116632"/>
            <a:ext cx="4427815"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项目负责人介绍</a:t>
            </a:r>
            <a:r>
              <a:rPr lang="en-US" altLang="zh-CN"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城市规划学</a:t>
            </a:r>
            <a:endParaRPr 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336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3CCA40-FB76-4208-B2A8-FD8337C87E54}"/>
              </a:ext>
            </a:extLst>
          </p:cNvPr>
          <p:cNvSpPr>
            <a:spLocks noGrp="1"/>
          </p:cNvSpPr>
          <p:nvPr>
            <p:ph type="sldNum" sz="quarter" idx="12"/>
          </p:nvPr>
        </p:nvSpPr>
        <p:spPr/>
        <p:txBody>
          <a:bodyPr/>
          <a:lstStyle/>
          <a:p>
            <a:fld id="{8D671B65-C10E-8F4A-8749-824F9A1D4539}" type="slidenum">
              <a:rPr lang="en-US" smtClean="0"/>
              <a:pPr/>
              <a:t>34</a:t>
            </a:fld>
            <a:endParaRPr lang="en-US" dirty="0"/>
          </a:p>
        </p:txBody>
      </p:sp>
      <p:pic>
        <p:nvPicPr>
          <p:cNvPr id="17" name="图形 16" descr="书签">
            <a:extLst>
              <a:ext uri="{FF2B5EF4-FFF2-40B4-BE49-F238E27FC236}">
                <a16:creationId xmlns:a16="http://schemas.microsoft.com/office/drawing/2014/main" id="{04561FE4-D7B3-4597-ADBB-8455FC59EB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908" y="1082782"/>
            <a:ext cx="914400" cy="914400"/>
          </a:xfrm>
          <a:prstGeom prst="rect">
            <a:avLst/>
          </a:prstGeom>
        </p:spPr>
      </p:pic>
      <p:sp>
        <p:nvSpPr>
          <p:cNvPr id="18" name="矩形 17">
            <a:extLst>
              <a:ext uri="{FF2B5EF4-FFF2-40B4-BE49-F238E27FC236}">
                <a16:creationId xmlns:a16="http://schemas.microsoft.com/office/drawing/2014/main" id="{FA93A87E-B823-475B-94EF-984CB7EF22AE}"/>
              </a:ext>
            </a:extLst>
          </p:cNvPr>
          <p:cNvSpPr/>
          <p:nvPr/>
        </p:nvSpPr>
        <p:spPr>
          <a:xfrm>
            <a:off x="611560" y="1132501"/>
            <a:ext cx="2276585" cy="369332"/>
          </a:xfrm>
          <a:prstGeom prst="rect">
            <a:avLst/>
          </a:prstGeom>
        </p:spPr>
        <p:txBody>
          <a:bodyPr wrap="none">
            <a:spAutoFit/>
          </a:bodyPr>
          <a:lstStyle/>
          <a:p>
            <a:r>
              <a:rPr lang="zh-CN" altLang="en-US" b="1" kern="1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代表性课题与项目：</a:t>
            </a:r>
            <a:endParaRPr lang="en-US" dirty="0"/>
          </a:p>
        </p:txBody>
      </p:sp>
      <p:sp>
        <p:nvSpPr>
          <p:cNvPr id="12" name="文本框 11">
            <a:extLst>
              <a:ext uri="{FF2B5EF4-FFF2-40B4-BE49-F238E27FC236}">
                <a16:creationId xmlns:a16="http://schemas.microsoft.com/office/drawing/2014/main" id="{2E9458F9-8D9F-4463-9557-EE8DB43F9D61}"/>
              </a:ext>
            </a:extLst>
          </p:cNvPr>
          <p:cNvSpPr txBox="1"/>
          <p:nvPr/>
        </p:nvSpPr>
        <p:spPr>
          <a:xfrm>
            <a:off x="322653" y="1803621"/>
            <a:ext cx="8527415" cy="4539128"/>
          </a:xfrm>
          <a:prstGeom prst="rect">
            <a:avLst/>
          </a:prstGeom>
          <a:noFill/>
          <a:ln w="9525">
            <a:noFill/>
          </a:ln>
        </p:spPr>
        <p:txBody>
          <a:bodyPr wrap="square">
            <a:spAutoFit/>
          </a:bodyPr>
          <a:lstStyle/>
          <a:p>
            <a:pPr marL="285750" indent="-285750">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城市气候地图数据库平台构建及基础应用研究</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2016/08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2017/07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），高密度人居环境生态与节能教育部重点实验室，负责人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城市典型地段植栽绿化对于温热环境与建筑能源使用影响的相关研究</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2016/07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2018/2</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华特迪斯尼（中国），</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负责人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anose="05000000000000000000" pitchFamily="2" charset="2"/>
              <a:buChar char="q"/>
            </a:pPr>
            <a:r>
              <a:rPr lang="zh-CN" altLang="en-US" sz="1600" u="sng" dirty="0">
                <a:latin typeface="Times New Roman" panose="02020603050405020304" pitchFamily="18" charset="0"/>
                <a:ea typeface="黑体" panose="02010609060101010101" pitchFamily="49" charset="-122"/>
                <a:cs typeface="Times New Roman" panose="02020603050405020304" pitchFamily="18" charset="0"/>
              </a:rPr>
              <a:t>气候变迁</a:t>
            </a: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与文化遗产保护应对</a:t>
            </a:r>
            <a:r>
              <a:rPr lang="en-US" altLang="zh-CN" sz="1600" b="0" u="sng"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国家历史文化名城气候风险地图的编制</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2015/01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2016/06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上海同济城市规划设计研究院</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，课题负责人</a:t>
            </a:r>
            <a:endParaRPr lang="en-US" altLang="zh-CN" sz="1600" b="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水岸风廊道周边地区绿网串联城市设计导则研究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(2014/07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2016/06</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，上海市浦江人才计划，</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浦江人才项目负责人</a:t>
            </a:r>
            <a:endParaRPr lang="en-US" altLang="zh-CN" sz="1600" b="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fontAlgn="auto">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植栽绿化对于温热环境与建筑能源使用影响的相关研究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(2014/07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2016/6)</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，华特迪斯尼（上海）</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，项目负责人</a:t>
            </a:r>
            <a:endParaRPr lang="en-US" altLang="zh-CN" sz="1600" b="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基于土地使用及空间配置的中尺度城市风廊道环境规划策略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(2014/07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2014/12</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，高密度区域智能城镇化协同创新中心</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，项目负责人</a:t>
            </a:r>
            <a:endParaRPr lang="en-US" altLang="zh-CN" sz="1600" b="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fontAlgn="auto">
              <a:lnSpc>
                <a:spcPct val="130000"/>
              </a:lnSpc>
              <a:buFont typeface="Wingdings" panose="05000000000000000000" pitchFamily="2" charset="2"/>
              <a:buChar char="q"/>
            </a:pPr>
            <a:r>
              <a:rPr lang="zh-CN" altLang="en-US" sz="1600" b="0" u="sng" dirty="0">
                <a:latin typeface="Times New Roman" panose="02020603050405020304" pitchFamily="18" charset="0"/>
                <a:ea typeface="黑体" panose="02010609060101010101" pitchFamily="49" charset="-122"/>
                <a:cs typeface="Times New Roman" panose="02020603050405020304" pitchFamily="18" charset="0"/>
              </a:rPr>
              <a:t>夏热冬冷地区公园绿地对城市微气候改善的设计方法研究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(2014/01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2015/12</a:t>
            </a:r>
            <a:r>
              <a:rPr lang="en-US" altLang="zh-CN" sz="1600" b="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b="0" dirty="0">
                <a:latin typeface="Times New Roman" panose="02020603050405020304" pitchFamily="18" charset="0"/>
                <a:ea typeface="黑体" panose="02010609060101010101" pitchFamily="49" charset="-122"/>
                <a:cs typeface="Times New Roman" panose="02020603050405020304" pitchFamily="18" charset="0"/>
              </a:rPr>
              <a:t>，清华大学生态规划与绿色建筑教育部重点实验室开放研究基金，</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项目负责人</a:t>
            </a:r>
            <a:endParaRPr lang="en-US" altLang="zh-CN" sz="1600"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22">
            <a:extLst>
              <a:ext uri="{FF2B5EF4-FFF2-40B4-BE49-F238E27FC236}">
                <a16:creationId xmlns:a16="http://schemas.microsoft.com/office/drawing/2014/main" id="{4088F16E-1D8C-47B1-B255-E6F893194873}"/>
              </a:ext>
            </a:extLst>
          </p:cNvPr>
          <p:cNvSpPr/>
          <p:nvPr/>
        </p:nvSpPr>
        <p:spPr>
          <a:xfrm>
            <a:off x="2555776" y="1042311"/>
            <a:ext cx="4266177" cy="461665"/>
          </a:xfrm>
          <a:prstGeom prst="rect">
            <a:avLst/>
          </a:prstGeom>
        </p:spPr>
        <p:txBody>
          <a:bodyPr wrap="square">
            <a:spAutoFit/>
          </a:bodyPr>
          <a:lstStyle/>
          <a:p>
            <a:pPr algn="ctr">
              <a:defRPr/>
            </a:pPr>
            <a:r>
              <a:rPr lang="zh-CN" altLang="en-US" sz="2400" b="1" dirty="0">
                <a:solidFill>
                  <a:srgbClr val="3333CC"/>
                </a:solidFill>
                <a:latin typeface="黑体" panose="02010609060101010101" pitchFamily="49" charset="-122"/>
                <a:ea typeface="黑体" panose="02010609060101010101" pitchFamily="49" charset="-122"/>
              </a:rPr>
              <a:t>谢俊民 </a:t>
            </a:r>
            <a:r>
              <a:rPr lang="zh-CN" altLang="en-US" sz="2000" b="1" dirty="0">
                <a:solidFill>
                  <a:srgbClr val="3333CC"/>
                </a:solidFill>
                <a:latin typeface="黑体" panose="02010609060101010101" pitchFamily="49" charset="-122"/>
                <a:ea typeface="黑体" panose="02010609060101010101" pitchFamily="49" charset="-122"/>
              </a:rPr>
              <a:t>副教授，博导</a:t>
            </a:r>
            <a:endParaRPr lang="zh-CN" altLang="en-US" sz="2400" b="1" dirty="0">
              <a:solidFill>
                <a:srgbClr val="3333CC"/>
              </a:solidFill>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0D599E5C-05B5-4913-AAC7-A2EE1671F8EB}"/>
              </a:ext>
            </a:extLst>
          </p:cNvPr>
          <p:cNvSpPr/>
          <p:nvPr/>
        </p:nvSpPr>
        <p:spPr>
          <a:xfrm>
            <a:off x="251520" y="116632"/>
            <a:ext cx="4427815"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项目负责人介绍</a:t>
            </a:r>
            <a:r>
              <a:rPr lang="en-US" altLang="zh-CN" sz="28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城市规划学</a:t>
            </a:r>
            <a:endParaRPr 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35044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91C490-83C5-44A9-B8AF-914682C7C722}"/>
              </a:ext>
            </a:extLst>
          </p:cNvPr>
          <p:cNvSpPr>
            <a:spLocks noGrp="1"/>
          </p:cNvSpPr>
          <p:nvPr>
            <p:ph type="sldNum" sz="quarter" idx="12"/>
          </p:nvPr>
        </p:nvSpPr>
        <p:spPr/>
        <p:txBody>
          <a:bodyPr/>
          <a:lstStyle/>
          <a:p>
            <a:fld id="{8D671B65-C10E-8F4A-8749-824F9A1D4539}" type="slidenum">
              <a:rPr lang="en-US" smtClean="0"/>
              <a:pPr/>
              <a:t>35</a:t>
            </a:fld>
            <a:endParaRPr lang="en-US" dirty="0"/>
          </a:p>
        </p:txBody>
      </p:sp>
      <p:sp>
        <p:nvSpPr>
          <p:cNvPr id="4" name="矩形 3">
            <a:extLst>
              <a:ext uri="{FF2B5EF4-FFF2-40B4-BE49-F238E27FC236}">
                <a16:creationId xmlns:a16="http://schemas.microsoft.com/office/drawing/2014/main" id="{0619E852-32A2-41D9-8858-4DEE63864D99}"/>
              </a:ext>
            </a:extLst>
          </p:cNvPr>
          <p:cNvSpPr/>
          <p:nvPr/>
        </p:nvSpPr>
        <p:spPr>
          <a:xfrm>
            <a:off x="266488" y="839238"/>
            <a:ext cx="4873450"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树木尺度下叶片表面温度研究</a:t>
            </a:r>
          </a:p>
        </p:txBody>
      </p:sp>
      <p:grpSp>
        <p:nvGrpSpPr>
          <p:cNvPr id="22" name="组合 21">
            <a:extLst>
              <a:ext uri="{FF2B5EF4-FFF2-40B4-BE49-F238E27FC236}">
                <a16:creationId xmlns:a16="http://schemas.microsoft.com/office/drawing/2014/main" id="{DC8563A6-ED5C-42C2-BB0E-B23565C180AB}"/>
              </a:ext>
            </a:extLst>
          </p:cNvPr>
          <p:cNvGrpSpPr/>
          <p:nvPr/>
        </p:nvGrpSpPr>
        <p:grpSpPr>
          <a:xfrm>
            <a:off x="328954" y="2453162"/>
            <a:ext cx="8603636" cy="3421070"/>
            <a:chOff x="510206" y="1650456"/>
            <a:chExt cx="11681794" cy="4530828"/>
          </a:xfrm>
        </p:grpSpPr>
        <p:pic>
          <p:nvPicPr>
            <p:cNvPr id="23" name="图片 22">
              <a:extLst>
                <a:ext uri="{FF2B5EF4-FFF2-40B4-BE49-F238E27FC236}">
                  <a16:creationId xmlns:a16="http://schemas.microsoft.com/office/drawing/2014/main" id="{5001F53E-C006-4F99-912A-4A652A346F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3977" y="1717339"/>
              <a:ext cx="6188023" cy="4463945"/>
            </a:xfrm>
            <a:prstGeom prst="rect">
              <a:avLst/>
            </a:prstGeom>
          </p:spPr>
        </p:pic>
        <p:pic>
          <p:nvPicPr>
            <p:cNvPr id="24" name="内容占位符 13">
              <a:extLst>
                <a:ext uri="{FF2B5EF4-FFF2-40B4-BE49-F238E27FC236}">
                  <a16:creationId xmlns:a16="http://schemas.microsoft.com/office/drawing/2014/main" id="{FF9C495B-6B89-454C-9EA0-EED9CDF602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86" r="3511" b="5081"/>
            <a:stretch/>
          </p:blipFill>
          <p:spPr>
            <a:xfrm>
              <a:off x="510206" y="1693337"/>
              <a:ext cx="5797633" cy="4310245"/>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7CA69C9-B61A-4CAD-B0F7-D1F2DC65FBF1}"/>
                    </a:ext>
                  </a:extLst>
                </p:cNvPr>
                <p:cNvSpPr txBox="1"/>
                <p:nvPr/>
              </p:nvSpPr>
              <p:spPr>
                <a:xfrm>
                  <a:off x="1868347" y="1693337"/>
                  <a:ext cx="3170716" cy="4176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b="0" i="0" smtClean="0">
                                <a:latin typeface="Times New Roman" panose="02020603050405020304" pitchFamily="18" charset="0"/>
                                <a:cs typeface="Times New Roman" panose="02020603050405020304" pitchFamily="18" charset="0"/>
                              </a:rPr>
                              <m:t>30</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H</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 60%, 300</m:t>
                            </m:r>
                            <m:r>
                              <m:rPr>
                                <m:nor/>
                              </m:rPr>
                              <a:rPr lang="en-US" b="0" i="0" smtClean="0">
                                <a:latin typeface="Times New Roman" panose="02020603050405020304" pitchFamily="18" charset="0"/>
                                <a:cs typeface="Times New Roman" panose="02020603050405020304" pitchFamily="18" charset="0"/>
                              </a:rPr>
                              <m:t>W</m:t>
                            </m:r>
                            <m:r>
                              <m:rPr>
                                <m:nor/>
                              </m:rPr>
                              <a:rPr lang="en-US" b="0" i="0" smtClean="0">
                                <a:latin typeface="Times New Roman" panose="02020603050405020304" pitchFamily="18" charset="0"/>
                                <a:cs typeface="Times New Roman" panose="02020603050405020304" pitchFamily="18" charset="0"/>
                              </a:rPr>
                              <m:t>/</m:t>
                            </m:r>
                            <m:r>
                              <m:rPr>
                                <m:nor/>
                              </m:rPr>
                              <a:rPr lang="en-US" b="0" i="0" smtClean="0">
                                <a:latin typeface="Times New Roman" panose="02020603050405020304" pitchFamily="18" charset="0"/>
                                <a:cs typeface="Times New Roman" panose="02020603050405020304" pitchFamily="18" charset="0"/>
                              </a:rPr>
                              <m:t>m</m:t>
                            </m:r>
                          </m:e>
                          <m:sup>
                            <m:r>
                              <m:rPr>
                                <m:nor/>
                              </m:rPr>
                              <a:rPr lang="en-US" b="0" i="0" smtClean="0">
                                <a:latin typeface="Times New Roman" panose="020206030504050203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0DA8F97-3827-47A4-8EF4-8066645E0A93}"/>
                    </a:ext>
                  </a:extLst>
                </p:cNvPr>
                <p:cNvSpPr txBox="1">
                  <a:spLocks noRot="1" noChangeAspect="1" noMove="1" noResize="1" noEditPoints="1" noAdjustHandles="1" noChangeArrowheads="1" noChangeShapeType="1" noTextEdit="1"/>
                </p:cNvSpPr>
                <p:nvPr/>
              </p:nvSpPr>
              <p:spPr>
                <a:xfrm>
                  <a:off x="1868347" y="1693337"/>
                  <a:ext cx="3170716" cy="417615"/>
                </a:xfrm>
                <a:prstGeom prst="rect">
                  <a:avLst/>
                </a:prstGeom>
                <a:blipFill>
                  <a:blip r:embed="rId4"/>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46151D3-B39D-448E-BC55-099CFB90F22B}"/>
                    </a:ext>
                  </a:extLst>
                </p:cNvPr>
                <p:cNvSpPr txBox="1"/>
                <p:nvPr/>
              </p:nvSpPr>
              <p:spPr>
                <a:xfrm>
                  <a:off x="7665980" y="1650456"/>
                  <a:ext cx="3170716" cy="41902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b="0" i="0" smtClean="0">
                                <a:latin typeface="Times New Roman" panose="02020603050405020304" pitchFamily="18" charset="0"/>
                                <a:cs typeface="Times New Roman" panose="02020603050405020304" pitchFamily="18" charset="0"/>
                              </a:rPr>
                              <m:t>30</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H</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 60%, </m:t>
                            </m:r>
                            <m:r>
                              <m:rPr>
                                <m:nor/>
                              </m:rPr>
                              <a:rPr lang="en-US" b="1" i="0" smtClean="0">
                                <a:solidFill>
                                  <a:srgbClr val="C00000"/>
                                </a:solidFill>
                                <a:latin typeface="Times New Roman" panose="02020603050405020304" pitchFamily="18" charset="0"/>
                                <a:cs typeface="Times New Roman" panose="02020603050405020304" pitchFamily="18" charset="0"/>
                              </a:rPr>
                              <m:t>400</m:t>
                            </m:r>
                            <m:r>
                              <m:rPr>
                                <m:nor/>
                              </m:rPr>
                              <a:rPr lang="en-US" b="1" i="0" smtClean="0">
                                <a:solidFill>
                                  <a:srgbClr val="C00000"/>
                                </a:solidFill>
                                <a:latin typeface="Times New Roman" panose="02020603050405020304" pitchFamily="18" charset="0"/>
                                <a:cs typeface="Times New Roman" panose="02020603050405020304" pitchFamily="18" charset="0"/>
                              </a:rPr>
                              <m:t>W</m:t>
                            </m:r>
                            <m:r>
                              <m:rPr>
                                <m:nor/>
                              </m:rPr>
                              <a:rPr lang="en-US" b="1" i="0" smtClean="0">
                                <a:solidFill>
                                  <a:srgbClr val="C00000"/>
                                </a:solidFill>
                                <a:latin typeface="Times New Roman" panose="02020603050405020304" pitchFamily="18" charset="0"/>
                                <a:cs typeface="Times New Roman" panose="02020603050405020304" pitchFamily="18" charset="0"/>
                              </a:rPr>
                              <m:t>/</m:t>
                            </m:r>
                            <m:r>
                              <m:rPr>
                                <m:nor/>
                              </m:rPr>
                              <a:rPr lang="en-US" b="1" i="0" smtClean="0">
                                <a:solidFill>
                                  <a:srgbClr val="C00000"/>
                                </a:solidFill>
                                <a:latin typeface="Times New Roman" panose="02020603050405020304" pitchFamily="18" charset="0"/>
                                <a:cs typeface="Times New Roman" panose="02020603050405020304" pitchFamily="18" charset="0"/>
                              </a:rPr>
                              <m:t>m</m:t>
                            </m:r>
                          </m:e>
                          <m:sup>
                            <m:r>
                              <m:rPr>
                                <m:nor/>
                              </m:rPr>
                              <a:rPr lang="en-US" b="1" i="0" smtClean="0">
                                <a:solidFill>
                                  <a:srgbClr val="C00000"/>
                                </a:solidFill>
                                <a:latin typeface="Times New Roman" panose="020206030504050203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4BB36B8-A095-41C6-BAC4-A92E6B09A7CF}"/>
                    </a:ext>
                  </a:extLst>
                </p:cNvPr>
                <p:cNvSpPr txBox="1">
                  <a:spLocks noRot="1" noChangeAspect="1" noMove="1" noResize="1" noEditPoints="1" noAdjustHandles="1" noChangeArrowheads="1" noChangeShapeType="1" noTextEdit="1"/>
                </p:cNvSpPr>
                <p:nvPr/>
              </p:nvSpPr>
              <p:spPr>
                <a:xfrm>
                  <a:off x="7665980" y="1650456"/>
                  <a:ext cx="3170716" cy="419025"/>
                </a:xfrm>
                <a:prstGeom prst="rect">
                  <a:avLst/>
                </a:prstGeom>
                <a:blipFill>
                  <a:blip r:embed="rId5"/>
                  <a:stretch>
                    <a:fillRect b="-724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44BAC644-50ED-449E-9577-98F1DE1FC22B}"/>
                  </a:ext>
                </a:extLst>
              </p:cNvPr>
              <p:cNvSpPr/>
              <p:nvPr/>
            </p:nvSpPr>
            <p:spPr>
              <a:xfrm>
                <a:off x="539552" y="1906323"/>
                <a:ext cx="5791288" cy="671466"/>
              </a:xfrm>
              <a:prstGeom prst="rect">
                <a:avLst/>
              </a:prstGeom>
            </p:spPr>
            <p:txBody>
              <a:bodyPr wrap="square">
                <a:spAutoFit/>
              </a:bodyPr>
              <a:lstStyle/>
              <a:p>
                <a:pPr marL="285750" indent="-285750">
                  <a:buFont typeface="Wingdings" panose="05000000000000000000" pitchFamily="2" charset="2"/>
                  <a:buChar char="q"/>
                </a:pPr>
                <a:r>
                  <a:rPr lang="zh-CN" altLang="en-US" b="1" dirty="0">
                    <a:solidFill>
                      <a:srgbClr val="1222F6"/>
                    </a:solidFill>
                  </a:rPr>
                  <a:t>给定城市环境条件</a:t>
                </a:r>
                <a14:m>
                  <m:oMath xmlns:m="http://schemas.openxmlformats.org/officeDocument/2006/math">
                    <m:r>
                      <m:rPr>
                        <m:nor/>
                      </m:rPr>
                      <a:rPr lang="zh-CN" altLang="en-US" b="1">
                        <a:solidFill>
                          <a:srgbClr val="1222F6"/>
                        </a:solidFill>
                        <a:latin typeface="Cambria Math" panose="02040503050406030204" pitchFamily="18" charset="0"/>
                      </a:rPr>
                      <m:t>下，叶片和空气温差</m:t>
                    </m:r>
                    <m:sSub>
                      <m:sSubPr>
                        <m:ctrlPr>
                          <a:rPr lang="en-US" b="1" i="1">
                            <a:solidFill>
                              <a:srgbClr val="1222F6"/>
                            </a:solidFill>
                            <a:latin typeface="Cambria Math" panose="02040503050406030204" pitchFamily="18" charset="0"/>
                          </a:rPr>
                        </m:ctrlPr>
                      </m:sSubPr>
                      <m:e>
                        <m:r>
                          <m:rPr>
                            <m:nor/>
                          </m:rPr>
                          <a:rPr lang="en-US" b="1">
                            <a:solidFill>
                              <a:srgbClr val="1222F6"/>
                            </a:solidFill>
                            <a:latin typeface="Cambria Math" panose="02040503050406030204" pitchFamily="18" charset="0"/>
                          </a:rPr>
                          <m:t>T</m:t>
                        </m:r>
                      </m:e>
                      <m:sub>
                        <m:r>
                          <m:rPr>
                            <m:nor/>
                          </m:rPr>
                          <a:rPr lang="en-US" b="1">
                            <a:solidFill>
                              <a:srgbClr val="1222F6"/>
                            </a:solidFill>
                            <a:latin typeface="Cambria Math" panose="02040503050406030204" pitchFamily="18" charset="0"/>
                            <a:ea typeface="Cambria Math" panose="02040503050406030204" pitchFamily="18" charset="0"/>
                          </a:rPr>
                          <m:t>ℓ</m:t>
                        </m:r>
                      </m:sub>
                    </m:sSub>
                    <m:r>
                      <m:rPr>
                        <m:nor/>
                      </m:rPr>
                      <a:rPr lang="en-US" b="1">
                        <a:solidFill>
                          <a:srgbClr val="1222F6"/>
                        </a:solidFill>
                        <a:latin typeface="Cambria Math" panose="02040503050406030204" pitchFamily="18" charset="0"/>
                      </a:rPr>
                      <m:t>−</m:t>
                    </m:r>
                    <m:sSub>
                      <m:sSubPr>
                        <m:ctrlPr>
                          <a:rPr lang="en-US" b="1" i="1">
                            <a:solidFill>
                              <a:srgbClr val="1222F6"/>
                            </a:solidFill>
                            <a:latin typeface="Cambria Math" panose="02040503050406030204" pitchFamily="18" charset="0"/>
                          </a:rPr>
                        </m:ctrlPr>
                      </m:sSubPr>
                      <m:e>
                        <m:r>
                          <m:rPr>
                            <m:nor/>
                          </m:rPr>
                          <a:rPr lang="en-US" b="1">
                            <a:solidFill>
                              <a:srgbClr val="1222F6"/>
                            </a:solidFill>
                            <a:latin typeface="Cambria Math" panose="02040503050406030204" pitchFamily="18" charset="0"/>
                          </a:rPr>
                          <m:t>T</m:t>
                        </m:r>
                      </m:e>
                      <m:sub>
                        <m:r>
                          <m:rPr>
                            <m:nor/>
                          </m:rPr>
                          <a:rPr lang="en-US" b="1">
                            <a:solidFill>
                              <a:srgbClr val="1222F6"/>
                            </a:solidFill>
                            <a:latin typeface="Cambria Math" panose="02040503050406030204" pitchFamily="18" charset="0"/>
                          </a:rPr>
                          <m:t>a</m:t>
                        </m:r>
                      </m:sub>
                    </m:sSub>
                    <m:r>
                      <m:rPr>
                        <m:nor/>
                      </m:rPr>
                      <a:rPr lang="zh-CN" altLang="en-US" b="1">
                        <a:solidFill>
                          <a:srgbClr val="1222F6"/>
                        </a:solidFill>
                        <a:latin typeface="Cambria Math" panose="02040503050406030204" pitchFamily="18" charset="0"/>
                      </a:rPr>
                      <m:t>与水蒸气边界层阻抗</m:t>
                    </m:r>
                  </m:oMath>
                </a14:m>
                <a:r>
                  <a:rPr lang="zh-CN" altLang="en-US" b="1" dirty="0">
                    <a:solidFill>
                      <a:srgbClr val="1222F6"/>
                    </a:solidFill>
                  </a:rPr>
                  <a:t>、气孔阻抗的关系</a:t>
                </a:r>
                <a:endParaRPr lang="en-US" b="1" dirty="0">
                  <a:solidFill>
                    <a:srgbClr val="1222F6"/>
                  </a:solidFill>
                </a:endParaRPr>
              </a:p>
            </p:txBody>
          </p:sp>
        </mc:Choice>
        <mc:Fallback xmlns="">
          <p:sp>
            <p:nvSpPr>
              <p:cNvPr id="27" name="矩形 26">
                <a:extLst>
                  <a:ext uri="{FF2B5EF4-FFF2-40B4-BE49-F238E27FC236}">
                    <a16:creationId xmlns:a16="http://schemas.microsoft.com/office/drawing/2014/main" id="{44BAC644-50ED-449E-9577-98F1DE1FC22B}"/>
                  </a:ext>
                </a:extLst>
              </p:cNvPr>
              <p:cNvSpPr>
                <a:spLocks noRot="1" noChangeAspect="1" noMove="1" noResize="1" noEditPoints="1" noAdjustHandles="1" noChangeArrowheads="1" noChangeShapeType="1" noTextEdit="1"/>
              </p:cNvSpPr>
              <p:nvPr/>
            </p:nvSpPr>
            <p:spPr>
              <a:xfrm>
                <a:off x="539552" y="1906323"/>
                <a:ext cx="5791288" cy="671466"/>
              </a:xfrm>
              <a:prstGeom prst="rect">
                <a:avLst/>
              </a:prstGeom>
              <a:blipFill>
                <a:blip r:embed="rId6"/>
                <a:stretch>
                  <a:fillRect l="-737" t="-7273" b="-10909"/>
                </a:stretch>
              </a:blipFill>
            </p:spPr>
            <p:txBody>
              <a:bodyPr/>
              <a:lstStyle/>
              <a:p>
                <a:r>
                  <a:rPr lang="en-US">
                    <a:noFill/>
                  </a:rPr>
                  <a:t> </a:t>
                </a:r>
              </a:p>
            </p:txBody>
          </p:sp>
        </mc:Fallback>
      </mc:AlternateContent>
      <p:sp>
        <p:nvSpPr>
          <p:cNvPr id="29" name="矩形 28">
            <a:extLst>
              <a:ext uri="{FF2B5EF4-FFF2-40B4-BE49-F238E27FC236}">
                <a16:creationId xmlns:a16="http://schemas.microsoft.com/office/drawing/2014/main" id="{4C5E1645-50EB-4683-A909-CD839EB16BD4}"/>
              </a:ext>
            </a:extLst>
          </p:cNvPr>
          <p:cNvSpPr/>
          <p:nvPr/>
        </p:nvSpPr>
        <p:spPr>
          <a:xfrm>
            <a:off x="546628" y="1503985"/>
            <a:ext cx="3008196" cy="400110"/>
          </a:xfrm>
          <a:prstGeom prst="rect">
            <a:avLst/>
          </a:prstGeom>
        </p:spPr>
        <p:txBody>
          <a:bodyPr wrap="none">
            <a:spAutoFit/>
          </a:bodyPr>
          <a:lstStyle/>
          <a:p>
            <a:r>
              <a:rPr lang="zh-CN" altLang="en-US" sz="2000" b="1" spc="80" dirty="0">
                <a:latin typeface="黑体" panose="02010609060101010101" pitchFamily="49" charset="-122"/>
                <a:ea typeface="黑体" panose="02010609060101010101" pitchFamily="49" charset="-122"/>
              </a:rPr>
              <a:t>工程热物理</a:t>
            </a:r>
            <a:r>
              <a:rPr lang="en-US" altLang="zh-CN" sz="2000" b="1" spc="80" dirty="0">
                <a:latin typeface="黑体" panose="02010609060101010101" pitchFamily="49" charset="-122"/>
                <a:ea typeface="黑体" panose="02010609060101010101" pitchFamily="49" charset="-122"/>
              </a:rPr>
              <a:t>+</a:t>
            </a:r>
            <a:r>
              <a:rPr lang="zh-CN" altLang="en-US" sz="2000" b="1" spc="80" dirty="0">
                <a:latin typeface="黑体" panose="02010609060101010101" pitchFamily="49" charset="-122"/>
                <a:ea typeface="黑体" panose="02010609060101010101" pitchFamily="49" charset="-122"/>
              </a:rPr>
              <a:t>植物生态学</a:t>
            </a:r>
            <a:endParaRPr lang="en-US" sz="2000" dirty="0"/>
          </a:p>
        </p:txBody>
      </p:sp>
      <p:grpSp>
        <p:nvGrpSpPr>
          <p:cNvPr id="30" name="组合 29">
            <a:extLst>
              <a:ext uri="{FF2B5EF4-FFF2-40B4-BE49-F238E27FC236}">
                <a16:creationId xmlns:a16="http://schemas.microsoft.com/office/drawing/2014/main" id="{642B6455-3543-498A-9500-545A38735D09}"/>
              </a:ext>
            </a:extLst>
          </p:cNvPr>
          <p:cNvGrpSpPr>
            <a:grpSpLocks noChangeAspect="1"/>
          </p:cNvGrpSpPr>
          <p:nvPr/>
        </p:nvGrpSpPr>
        <p:grpSpPr>
          <a:xfrm>
            <a:off x="6137031" y="222771"/>
            <a:ext cx="2942879" cy="2143231"/>
            <a:chOff x="152836" y="3501008"/>
            <a:chExt cx="3685905" cy="2684361"/>
          </a:xfrm>
        </p:grpSpPr>
        <p:grpSp>
          <p:nvGrpSpPr>
            <p:cNvPr id="31" name="组合 30">
              <a:extLst>
                <a:ext uri="{FF2B5EF4-FFF2-40B4-BE49-F238E27FC236}">
                  <a16:creationId xmlns:a16="http://schemas.microsoft.com/office/drawing/2014/main" id="{FB72CF7F-6703-472F-9266-64CE04B01D2D}"/>
                </a:ext>
              </a:extLst>
            </p:cNvPr>
            <p:cNvGrpSpPr/>
            <p:nvPr/>
          </p:nvGrpSpPr>
          <p:grpSpPr>
            <a:xfrm>
              <a:off x="152836" y="3501008"/>
              <a:ext cx="3685905" cy="2684361"/>
              <a:chOff x="8416495" y="1600421"/>
              <a:chExt cx="3685905" cy="2684361"/>
            </a:xfrm>
          </p:grpSpPr>
          <p:grpSp>
            <p:nvGrpSpPr>
              <p:cNvPr id="39" name="组合 38">
                <a:extLst>
                  <a:ext uri="{FF2B5EF4-FFF2-40B4-BE49-F238E27FC236}">
                    <a16:creationId xmlns:a16="http://schemas.microsoft.com/office/drawing/2014/main" id="{3CA1D947-B558-4DD6-BC40-9C116FB01C6F}"/>
                  </a:ext>
                </a:extLst>
              </p:cNvPr>
              <p:cNvGrpSpPr>
                <a:grpSpLocks noChangeAspect="1"/>
              </p:cNvGrpSpPr>
              <p:nvPr/>
            </p:nvGrpSpPr>
            <p:grpSpPr>
              <a:xfrm>
                <a:off x="8416495" y="1600421"/>
                <a:ext cx="3551707" cy="2684361"/>
                <a:chOff x="8517028" y="2010972"/>
                <a:chExt cx="3543247" cy="2733544"/>
              </a:xfrm>
            </p:grpSpPr>
            <p:pic>
              <p:nvPicPr>
                <p:cNvPr id="44" name="Picture 2" descr="“stomatal resistance”的图片搜索结果">
                  <a:extLst>
                    <a:ext uri="{FF2B5EF4-FFF2-40B4-BE49-F238E27FC236}">
                      <a16:creationId xmlns:a16="http://schemas.microsoft.com/office/drawing/2014/main" id="{2669A6D6-0C77-42B8-B897-4A0B1D9AD5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8701"/>
                <a:stretch/>
              </p:blipFill>
              <p:spPr bwMode="auto">
                <a:xfrm>
                  <a:off x="8517028" y="2010972"/>
                  <a:ext cx="3543247" cy="273354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直接连接符 44">
                  <a:extLst>
                    <a:ext uri="{FF2B5EF4-FFF2-40B4-BE49-F238E27FC236}">
                      <a16:creationId xmlns:a16="http://schemas.microsoft.com/office/drawing/2014/main" id="{70164B88-3CA2-48B4-9C47-86075C5C417D}"/>
                    </a:ext>
                  </a:extLst>
                </p:cNvPr>
                <p:cNvCxnSpPr>
                  <a:cxnSpLocks/>
                </p:cNvCxnSpPr>
                <p:nvPr/>
              </p:nvCxnSpPr>
              <p:spPr>
                <a:xfrm>
                  <a:off x="11532815" y="2260300"/>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3C4165E-5520-484D-B55E-D76DABBDB62B}"/>
                    </a:ext>
                  </a:extLst>
                </p:cNvPr>
                <p:cNvCxnSpPr>
                  <a:cxnSpLocks/>
                </p:cNvCxnSpPr>
                <p:nvPr/>
              </p:nvCxnSpPr>
              <p:spPr>
                <a:xfrm>
                  <a:off x="11788140" y="2820318"/>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D463BF5-27C9-42E6-A607-F787F14A9D47}"/>
                    </a:ext>
                  </a:extLst>
                </p:cNvPr>
                <p:cNvCxnSpPr>
                  <a:cxnSpLocks/>
                </p:cNvCxnSpPr>
                <p:nvPr/>
              </p:nvCxnSpPr>
              <p:spPr>
                <a:xfrm>
                  <a:off x="11532815" y="2820318"/>
                  <a:ext cx="2514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8C86D4EF-2E08-40AB-A3C5-C699424601EA}"/>
                  </a:ext>
                </a:extLst>
              </p:cNvPr>
              <p:cNvSpPr/>
              <p:nvPr/>
            </p:nvSpPr>
            <p:spPr>
              <a:xfrm>
                <a:off x="11529548" y="2097131"/>
                <a:ext cx="290860" cy="1798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EFA13D0A-01E5-49B8-9FB5-B43B348E4E5C}"/>
                      </a:ext>
                    </a:extLst>
                  </p:cNvPr>
                  <p:cNvSpPr/>
                  <p:nvPr/>
                </p:nvSpPr>
                <p:spPr>
                  <a:xfrm>
                    <a:off x="11452910" y="1985867"/>
                    <a:ext cx="427160" cy="3276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 </m:t>
                              </m:r>
                              <m:r>
                                <a:rPr lang="en-US" sz="1100" i="1">
                                  <a:latin typeface="Cambria Math" panose="02040503050406030204" pitchFamily="18" charset="0"/>
                                </a:rPr>
                                <m:t>𝑟</m:t>
                              </m:r>
                            </m:e>
                            <m:sub>
                              <m:r>
                                <m:rPr>
                                  <m:sty m:val="p"/>
                                </m:rPr>
                                <a:rPr lang="en-US" sz="1100">
                                  <a:latin typeface="Cambria Math" panose="02040503050406030204" pitchFamily="18" charset="0"/>
                                </a:rPr>
                                <m:t>b</m:t>
                              </m:r>
                            </m:sub>
                          </m:sSub>
                        </m:oMath>
                      </m:oMathPara>
                    </a14:m>
                    <a:endParaRPr lang="en-US" sz="1100" dirty="0">
                      <a:latin typeface="黑体" panose="02010609060101010101" pitchFamily="49" charset="-122"/>
                      <a:ea typeface="黑体" panose="02010609060101010101" pitchFamily="49" charset="-122"/>
                    </a:endParaRPr>
                  </a:p>
                </p:txBody>
              </p:sp>
            </mc:Choice>
            <mc:Fallback xmlns="">
              <p:sp>
                <p:nvSpPr>
                  <p:cNvPr id="41" name="矩形 40">
                    <a:extLst>
                      <a:ext uri="{FF2B5EF4-FFF2-40B4-BE49-F238E27FC236}">
                        <a16:creationId xmlns:a16="http://schemas.microsoft.com/office/drawing/2014/main" id="{EFA13D0A-01E5-49B8-9FB5-B43B348E4E5C}"/>
                      </a:ext>
                    </a:extLst>
                  </p:cNvPr>
                  <p:cNvSpPr>
                    <a:spLocks noRot="1" noChangeAspect="1" noMove="1" noResize="1" noEditPoints="1" noAdjustHandles="1" noChangeArrowheads="1" noChangeShapeType="1" noTextEdit="1"/>
                  </p:cNvSpPr>
                  <p:nvPr/>
                </p:nvSpPr>
                <p:spPr>
                  <a:xfrm>
                    <a:off x="11452910" y="1985867"/>
                    <a:ext cx="427160" cy="327662"/>
                  </a:xfrm>
                  <a:prstGeom prst="rect">
                    <a:avLst/>
                  </a:prstGeom>
                  <a:blipFill>
                    <a:blip r:embed="rId8"/>
                    <a:stretch>
                      <a:fillRect/>
                    </a:stretch>
                  </a:blipFill>
                </p:spPr>
                <p:txBody>
                  <a:bodyPr/>
                  <a:lstStyle/>
                  <a:p>
                    <a:r>
                      <a:rPr lang="en-US">
                        <a:noFill/>
                      </a:rPr>
                      <a:t> </a:t>
                    </a:r>
                  </a:p>
                </p:txBody>
              </p:sp>
            </mc:Fallback>
          </mc:AlternateContent>
          <p:sp>
            <p:nvSpPr>
              <p:cNvPr id="42" name="矩形 41">
                <a:extLst>
                  <a:ext uri="{FF2B5EF4-FFF2-40B4-BE49-F238E27FC236}">
                    <a16:creationId xmlns:a16="http://schemas.microsoft.com/office/drawing/2014/main" id="{CE89C1BD-5973-4F95-AB4D-AC603140A08C}"/>
                  </a:ext>
                </a:extLst>
              </p:cNvPr>
              <p:cNvSpPr/>
              <p:nvPr/>
            </p:nvSpPr>
            <p:spPr>
              <a:xfrm>
                <a:off x="11778077" y="2487960"/>
                <a:ext cx="324323" cy="20953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3B2DD91-F5FD-4FF4-8D60-DDB3805A1AE3}"/>
                      </a:ext>
                    </a:extLst>
                  </p:cNvPr>
                  <p:cNvSpPr/>
                  <p:nvPr/>
                </p:nvSpPr>
                <p:spPr>
                  <a:xfrm flipH="1">
                    <a:off x="11657111" y="2379980"/>
                    <a:ext cx="386457" cy="3276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100" i="1">
                                  <a:latin typeface="Cambria Math" panose="02040503050406030204" pitchFamily="18" charset="0"/>
                                </a:rPr>
                              </m:ctrlPr>
                            </m:sSubPr>
                            <m:e>
                              <m:r>
                                <a:rPr lang="en-US" sz="1100" i="1">
                                  <a:latin typeface="Cambria Math" panose="02040503050406030204" pitchFamily="18" charset="0"/>
                                </a:rPr>
                                <m:t> </m:t>
                              </m:r>
                              <m:r>
                                <a:rPr lang="en-US" sz="1100" i="1">
                                  <a:latin typeface="Cambria Math" panose="02040503050406030204" pitchFamily="18" charset="0"/>
                                </a:rPr>
                                <m:t>𝑟</m:t>
                              </m:r>
                            </m:e>
                            <m:sub>
                              <m:r>
                                <m:rPr>
                                  <m:sty m:val="p"/>
                                </m:rPr>
                                <a:rPr lang="en-US" altLang="zh-CN" sz="1100" i="1" smtClean="0">
                                  <a:latin typeface="Cambria Math" panose="02040503050406030204" pitchFamily="18" charset="0"/>
                                </a:rPr>
                                <m:t>sto</m:t>
                              </m:r>
                            </m:sub>
                          </m:sSub>
                        </m:oMath>
                      </m:oMathPara>
                    </a14:m>
                    <a:endParaRPr lang="en-US" sz="1100" dirty="0">
                      <a:latin typeface="黑体" panose="02010609060101010101" pitchFamily="49" charset="-122"/>
                      <a:ea typeface="黑体" panose="02010609060101010101" pitchFamily="49" charset="-122"/>
                    </a:endParaRPr>
                  </a:p>
                </p:txBody>
              </p:sp>
            </mc:Choice>
            <mc:Fallback xmlns="">
              <p:sp>
                <p:nvSpPr>
                  <p:cNvPr id="43" name="矩形 42">
                    <a:extLst>
                      <a:ext uri="{FF2B5EF4-FFF2-40B4-BE49-F238E27FC236}">
                        <a16:creationId xmlns:a16="http://schemas.microsoft.com/office/drawing/2014/main" id="{93B2DD91-F5FD-4FF4-8D60-DDB3805A1AE3}"/>
                      </a:ext>
                    </a:extLst>
                  </p:cNvPr>
                  <p:cNvSpPr>
                    <a:spLocks noRot="1" noChangeAspect="1" noMove="1" noResize="1" noEditPoints="1" noAdjustHandles="1" noChangeArrowheads="1" noChangeShapeType="1" noTextEdit="1"/>
                  </p:cNvSpPr>
                  <p:nvPr/>
                </p:nvSpPr>
                <p:spPr>
                  <a:xfrm flipH="1">
                    <a:off x="11657111" y="2379980"/>
                    <a:ext cx="386457" cy="327662"/>
                  </a:xfrm>
                  <a:prstGeom prst="rect">
                    <a:avLst/>
                  </a:prstGeom>
                  <a:blipFill>
                    <a:blip r:embed="rId9"/>
                    <a:stretch>
                      <a:fillRect r="-13725"/>
                    </a:stretch>
                  </a:blipFill>
                </p:spPr>
                <p:txBody>
                  <a:bodyPr/>
                  <a:lstStyle/>
                  <a:p>
                    <a:r>
                      <a:rPr lang="en-US">
                        <a:noFill/>
                      </a:rPr>
                      <a:t> </a:t>
                    </a:r>
                  </a:p>
                </p:txBody>
              </p:sp>
            </mc:Fallback>
          </mc:AlternateContent>
        </p:grpSp>
        <p:sp>
          <p:nvSpPr>
            <p:cNvPr id="34" name="任意多边形: 形状 33">
              <a:extLst>
                <a:ext uri="{FF2B5EF4-FFF2-40B4-BE49-F238E27FC236}">
                  <a16:creationId xmlns:a16="http://schemas.microsoft.com/office/drawing/2014/main" id="{37493985-5AD9-4ECD-AEF0-F3DA463EDF2B}"/>
                </a:ext>
              </a:extLst>
            </p:cNvPr>
            <p:cNvSpPr/>
            <p:nvPr/>
          </p:nvSpPr>
          <p:spPr>
            <a:xfrm>
              <a:off x="1320823" y="3867291"/>
              <a:ext cx="426944" cy="1244338"/>
            </a:xfrm>
            <a:custGeom>
              <a:avLst/>
              <a:gdLst>
                <a:gd name="connsiteX0" fmla="*/ 426944 w 426944"/>
                <a:gd name="connsiteY0" fmla="*/ 1244338 h 1244338"/>
                <a:gd name="connsiteX1" fmla="*/ 68725 w 426944"/>
                <a:gd name="connsiteY1" fmla="*/ 857839 h 1244338"/>
                <a:gd name="connsiteX2" fmla="*/ 31018 w 426944"/>
                <a:gd name="connsiteY2" fmla="*/ 0 h 1244338"/>
              </a:gdLst>
              <a:ahLst/>
              <a:cxnLst>
                <a:cxn ang="0">
                  <a:pos x="connsiteX0" y="connsiteY0"/>
                </a:cxn>
                <a:cxn ang="0">
                  <a:pos x="connsiteX1" y="connsiteY1"/>
                </a:cxn>
                <a:cxn ang="0">
                  <a:pos x="connsiteX2" y="connsiteY2"/>
                </a:cxn>
              </a:cxnLst>
              <a:rect l="l" t="t" r="r" b="b"/>
              <a:pathLst>
                <a:path w="426944" h="1244338">
                  <a:moveTo>
                    <a:pt x="426944" y="1244338"/>
                  </a:moveTo>
                  <a:cubicBezTo>
                    <a:pt x="280828" y="1154783"/>
                    <a:pt x="134713" y="1065229"/>
                    <a:pt x="68725" y="857839"/>
                  </a:cubicBezTo>
                  <a:cubicBezTo>
                    <a:pt x="2737" y="650449"/>
                    <a:pt x="-27114" y="28280"/>
                    <a:pt x="31018" y="0"/>
                  </a:cubicBezTo>
                </a:path>
              </a:pathLst>
            </a:custGeom>
            <a:noFill/>
            <a:ln w="381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黑体" panose="02010609060101010101" pitchFamily="49" charset="-122"/>
                <a:ea typeface="黑体" panose="02010609060101010101" pitchFamily="49" charset="-122"/>
              </a:endParaRPr>
            </a:p>
          </p:txBody>
        </p:sp>
      </p:grpSp>
      <p:sp>
        <p:nvSpPr>
          <p:cNvPr id="3" name="矩形 2">
            <a:extLst>
              <a:ext uri="{FF2B5EF4-FFF2-40B4-BE49-F238E27FC236}">
                <a16:creationId xmlns:a16="http://schemas.microsoft.com/office/drawing/2014/main" id="{E34F2FAC-50A9-4DA8-ACD6-65A514E44DE8}"/>
              </a:ext>
            </a:extLst>
          </p:cNvPr>
          <p:cNvSpPr/>
          <p:nvPr/>
        </p:nvSpPr>
        <p:spPr>
          <a:xfrm>
            <a:off x="410080" y="5871633"/>
            <a:ext cx="8540358" cy="523220"/>
          </a:xfrm>
          <a:prstGeom prst="rect">
            <a:avLst/>
          </a:prstGeom>
          <a:solidFill>
            <a:schemeClr val="bg1">
              <a:lumMod val="85000"/>
            </a:schemeClr>
          </a:solidFill>
        </p:spPr>
        <p:txBody>
          <a:bodyPr wrap="square">
            <a:spAutoFit/>
          </a:bodyPr>
          <a:lstStyle/>
          <a:p>
            <a:r>
              <a:rPr lang="en-US" sz="1400" dirty="0"/>
              <a:t>F.X. Zeng, </a:t>
            </a:r>
            <a:r>
              <a:rPr lang="en-US" sz="1400" u="sng" dirty="0"/>
              <a:t>N.P. Gao</a:t>
            </a:r>
            <a:r>
              <a:rPr lang="en-US" sz="1400" dirty="0"/>
              <a:t>, </a:t>
            </a:r>
            <a:r>
              <a:rPr lang="en-US" sz="1400" b="1" dirty="0"/>
              <a:t>Evaluation of urban thermal characteristics at microscale using energy balance models</a:t>
            </a:r>
            <a:r>
              <a:rPr lang="en-US" sz="1400" dirty="0"/>
              <a:t>, COBEE2018 – The 4th international Conference on Building Energy and Environment, Conference Proceedings, 2018</a:t>
            </a:r>
          </a:p>
        </p:txBody>
      </p:sp>
      <p:sp>
        <p:nvSpPr>
          <p:cNvPr id="33" name="矩形 32">
            <a:extLst>
              <a:ext uri="{FF2B5EF4-FFF2-40B4-BE49-F238E27FC236}">
                <a16:creationId xmlns:a16="http://schemas.microsoft.com/office/drawing/2014/main" id="{88D59724-B243-4F10-AFB4-1E830CE1D85E}"/>
              </a:ext>
            </a:extLst>
          </p:cNvPr>
          <p:cNvSpPr/>
          <p:nvPr/>
        </p:nvSpPr>
        <p:spPr>
          <a:xfrm>
            <a:off x="251520" y="116632"/>
            <a:ext cx="3430747"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交叉学科研究成果：</a:t>
            </a:r>
            <a:endParaRPr 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79735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1D92D4-F57E-4C60-98D5-CDA0A9604CBE}"/>
              </a:ext>
            </a:extLst>
          </p:cNvPr>
          <p:cNvSpPr>
            <a:spLocks noGrp="1"/>
          </p:cNvSpPr>
          <p:nvPr>
            <p:ph type="sldNum" sz="quarter" idx="12"/>
          </p:nvPr>
        </p:nvSpPr>
        <p:spPr/>
        <p:txBody>
          <a:bodyPr/>
          <a:lstStyle/>
          <a:p>
            <a:fld id="{8D671B65-C10E-8F4A-8749-824F9A1D4539}" type="slidenum">
              <a:rPr lang="en-US" smtClean="0"/>
              <a:pPr/>
              <a:t>36</a:t>
            </a:fld>
            <a:endParaRPr lang="en-US" dirty="0"/>
          </a:p>
        </p:txBody>
      </p:sp>
      <p:pic>
        <p:nvPicPr>
          <p:cNvPr id="5" name="图片 4">
            <a:extLst>
              <a:ext uri="{FF2B5EF4-FFF2-40B4-BE49-F238E27FC236}">
                <a16:creationId xmlns:a16="http://schemas.microsoft.com/office/drawing/2014/main" id="{A122B479-2D28-4FE3-89B5-A07C3D8165F5}"/>
              </a:ext>
            </a:extLst>
          </p:cNvPr>
          <p:cNvPicPr/>
          <p:nvPr/>
        </p:nvPicPr>
        <p:blipFill>
          <a:blip r:embed="rId2" cstate="print"/>
          <a:stretch>
            <a:fillRect/>
          </a:stretch>
        </p:blipFill>
        <p:spPr>
          <a:xfrm>
            <a:off x="166774" y="2289598"/>
            <a:ext cx="5274310" cy="3797935"/>
          </a:xfrm>
          <a:prstGeom prst="rect">
            <a:avLst/>
          </a:prstGeom>
        </p:spPr>
      </p:pic>
      <p:sp>
        <p:nvSpPr>
          <p:cNvPr id="7" name="矩形 6">
            <a:extLst>
              <a:ext uri="{FF2B5EF4-FFF2-40B4-BE49-F238E27FC236}">
                <a16:creationId xmlns:a16="http://schemas.microsoft.com/office/drawing/2014/main" id="{42EB2E85-061D-4128-B1C9-C984E9F9E65D}"/>
              </a:ext>
            </a:extLst>
          </p:cNvPr>
          <p:cNvSpPr/>
          <p:nvPr/>
        </p:nvSpPr>
        <p:spPr>
          <a:xfrm>
            <a:off x="6177857" y="5228283"/>
            <a:ext cx="2262158" cy="369332"/>
          </a:xfrm>
          <a:prstGeom prst="rect">
            <a:avLst/>
          </a:prstGeom>
        </p:spPr>
        <p:txBody>
          <a:bodyPr wrap="none">
            <a:spAutoFit/>
          </a:bodyPr>
          <a:lstStyle/>
          <a:p>
            <a:r>
              <a:rPr lang="zh-CN" altLang="en-US" dirty="0">
                <a:solidFill>
                  <a:srgbClr val="3333CC"/>
                </a:solidFill>
                <a:latin typeface="黑体" panose="02010609060101010101" pitchFamily="49" charset="-122"/>
                <a:ea typeface="黑体" panose="02010609060101010101" pitchFamily="49" charset="-122"/>
                <a:cs typeface="Times New Roman" panose="02020603050405020304" pitchFamily="18" charset="0"/>
              </a:rPr>
              <a:t>植被表面反射率测试</a:t>
            </a:r>
            <a:endParaRPr lang="en-US" dirty="0">
              <a:solidFill>
                <a:srgbClr val="3333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50A5F35A-14B4-4987-B324-104BF18F58F2}"/>
              </a:ext>
            </a:extLst>
          </p:cNvPr>
          <p:cNvPicPr/>
          <p:nvPr/>
        </p:nvPicPr>
        <p:blipFill>
          <a:blip r:embed="rId3" cstate="print"/>
          <a:stretch>
            <a:fillRect/>
          </a:stretch>
        </p:blipFill>
        <p:spPr>
          <a:xfrm>
            <a:off x="4799180" y="1993268"/>
            <a:ext cx="4319905" cy="3272155"/>
          </a:xfrm>
          <a:prstGeom prst="rect">
            <a:avLst/>
          </a:prstGeom>
        </p:spPr>
      </p:pic>
      <p:sp>
        <p:nvSpPr>
          <p:cNvPr id="10" name="矩形 9">
            <a:extLst>
              <a:ext uri="{FF2B5EF4-FFF2-40B4-BE49-F238E27FC236}">
                <a16:creationId xmlns:a16="http://schemas.microsoft.com/office/drawing/2014/main" id="{4D82F2D1-9398-4994-B57D-5AB9B8638845}"/>
              </a:ext>
            </a:extLst>
          </p:cNvPr>
          <p:cNvSpPr/>
          <p:nvPr/>
        </p:nvSpPr>
        <p:spPr>
          <a:xfrm>
            <a:off x="899592" y="5736078"/>
            <a:ext cx="2492990" cy="369332"/>
          </a:xfrm>
          <a:prstGeom prst="rect">
            <a:avLst/>
          </a:prstGeom>
        </p:spPr>
        <p:txBody>
          <a:bodyPr wrap="none">
            <a:spAutoFit/>
          </a:bodyPr>
          <a:lstStyle/>
          <a:p>
            <a:r>
              <a:rPr lang="zh-CN" altLang="en-US" dirty="0">
                <a:solidFill>
                  <a:srgbClr val="3333CC"/>
                </a:solidFill>
                <a:latin typeface="黑体" panose="02010609060101010101" pitchFamily="49" charset="-122"/>
                <a:ea typeface="黑体" panose="02010609060101010101" pitchFamily="49" charset="-122"/>
                <a:cs typeface="Times New Roman" panose="02020603050405020304" pitchFamily="18" charset="0"/>
              </a:rPr>
              <a:t>植被层稳态热平衡模型</a:t>
            </a:r>
            <a:endParaRPr lang="en-US" dirty="0">
              <a:solidFill>
                <a:srgbClr val="3333CC"/>
              </a:solidFill>
              <a:latin typeface="黑体" panose="02010609060101010101" pitchFamily="49" charset="-122"/>
              <a:ea typeface="黑体" panose="02010609060101010101" pitchFamily="49" charset="-122"/>
            </a:endParaRPr>
          </a:p>
        </p:txBody>
      </p:sp>
      <p:pic>
        <p:nvPicPr>
          <p:cNvPr id="12" name="图片 11" descr="换热明细.PNG">
            <a:extLst>
              <a:ext uri="{FF2B5EF4-FFF2-40B4-BE49-F238E27FC236}">
                <a16:creationId xmlns:a16="http://schemas.microsoft.com/office/drawing/2014/main" id="{DB485EBA-3327-4F4F-A942-8F1C80B57377}"/>
              </a:ext>
            </a:extLst>
          </p:cNvPr>
          <p:cNvPicPr/>
          <p:nvPr/>
        </p:nvPicPr>
        <p:blipFill>
          <a:blip r:embed="rId4" cstate="print"/>
          <a:stretch>
            <a:fillRect/>
          </a:stretch>
        </p:blipFill>
        <p:spPr>
          <a:xfrm>
            <a:off x="179512" y="900190"/>
            <a:ext cx="3678936" cy="2550606"/>
          </a:xfrm>
          <a:prstGeom prst="rect">
            <a:avLst/>
          </a:prstGeom>
        </p:spPr>
      </p:pic>
      <p:sp>
        <p:nvSpPr>
          <p:cNvPr id="14" name="矩形 13">
            <a:extLst>
              <a:ext uri="{FF2B5EF4-FFF2-40B4-BE49-F238E27FC236}">
                <a16:creationId xmlns:a16="http://schemas.microsoft.com/office/drawing/2014/main" id="{153E92AD-55D0-4C28-9CC5-77A6A66AF92A}"/>
              </a:ext>
            </a:extLst>
          </p:cNvPr>
          <p:cNvSpPr/>
          <p:nvPr/>
        </p:nvSpPr>
        <p:spPr>
          <a:xfrm>
            <a:off x="179512" y="105127"/>
            <a:ext cx="3430747"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城市植被的传热机理</a:t>
            </a:r>
          </a:p>
        </p:txBody>
      </p:sp>
      <p:sp>
        <p:nvSpPr>
          <p:cNvPr id="3" name="矩形 2">
            <a:extLst>
              <a:ext uri="{FF2B5EF4-FFF2-40B4-BE49-F238E27FC236}">
                <a16:creationId xmlns:a16="http://schemas.microsoft.com/office/drawing/2014/main" id="{5085FB38-D3B1-43FD-9DCE-8A17D56CFC4B}"/>
              </a:ext>
            </a:extLst>
          </p:cNvPr>
          <p:cNvSpPr/>
          <p:nvPr/>
        </p:nvSpPr>
        <p:spPr>
          <a:xfrm>
            <a:off x="4803133" y="5804069"/>
            <a:ext cx="4270076" cy="523220"/>
          </a:xfrm>
          <a:prstGeom prst="rect">
            <a:avLst/>
          </a:prstGeom>
          <a:solidFill>
            <a:schemeClr val="bg1">
              <a:lumMod val="85000"/>
            </a:schemeClr>
          </a:solidFill>
        </p:spPr>
        <p:txBody>
          <a:bodyPr wrap="square">
            <a:spAutoFit/>
          </a:bodyPr>
          <a:lstStyle/>
          <a:p>
            <a:r>
              <a:rPr lang="zh-CN" altLang="en-US" sz="1400" dirty="0">
                <a:ea typeface="黑体" panose="02010609060101010101" pitchFamily="49" charset="-122"/>
              </a:rPr>
              <a:t>姜纬驰</a:t>
            </a:r>
            <a:r>
              <a:rPr lang="en-US" altLang="zh-CN" sz="1400" dirty="0">
                <a:ea typeface="黑体" panose="02010609060101010101" pitchFamily="49" charset="-122"/>
              </a:rPr>
              <a:t>, </a:t>
            </a:r>
            <a:r>
              <a:rPr lang="zh-CN" altLang="en-US" sz="1400" b="1" u="sng" dirty="0">
                <a:ea typeface="黑体" panose="02010609060101010101" pitchFamily="49" charset="-122"/>
              </a:rPr>
              <a:t>高乃平</a:t>
            </a:r>
            <a:r>
              <a:rPr lang="en-US" altLang="zh-CN" sz="1400" dirty="0">
                <a:ea typeface="黑体" panose="02010609060101010101" pitchFamily="49" charset="-122"/>
              </a:rPr>
              <a:t>, </a:t>
            </a:r>
            <a:r>
              <a:rPr lang="zh-CN" altLang="en-US" sz="1400" dirty="0">
                <a:ea typeface="黑体" panose="02010609060101010101" pitchFamily="49" charset="-122"/>
              </a:rPr>
              <a:t>贺启滨</a:t>
            </a:r>
            <a:r>
              <a:rPr lang="en-US" altLang="zh-CN" sz="1400" dirty="0">
                <a:ea typeface="黑体" panose="02010609060101010101" pitchFamily="49" charset="-122"/>
              </a:rPr>
              <a:t>, </a:t>
            </a:r>
            <a:r>
              <a:rPr lang="zh-CN" altLang="en-US" sz="1400" dirty="0">
                <a:ea typeface="黑体" panose="02010609060101010101" pitchFamily="49" charset="-122"/>
              </a:rPr>
              <a:t>李雨桐</a:t>
            </a:r>
            <a:r>
              <a:rPr lang="en-US" altLang="zh-CN" sz="1400" dirty="0">
                <a:ea typeface="黑体" panose="02010609060101010101" pitchFamily="49" charset="-122"/>
              </a:rPr>
              <a:t>, </a:t>
            </a:r>
            <a:r>
              <a:rPr lang="zh-CN" altLang="en-US" sz="1400" b="1" dirty="0">
                <a:ea typeface="黑体" panose="02010609060101010101" pitchFamily="49" charset="-122"/>
              </a:rPr>
              <a:t>植被传热机理及其改善城市热环境效果分析</a:t>
            </a:r>
            <a:r>
              <a:rPr lang="en-US" altLang="zh-CN" sz="1400" dirty="0">
                <a:ea typeface="黑体" panose="02010609060101010101" pitchFamily="49" charset="-122"/>
              </a:rPr>
              <a:t>, </a:t>
            </a:r>
            <a:r>
              <a:rPr lang="zh-CN" altLang="en-US" sz="1400" dirty="0">
                <a:ea typeface="黑体" panose="02010609060101010101" pitchFamily="49" charset="-122"/>
              </a:rPr>
              <a:t>建筑科学</a:t>
            </a:r>
            <a:r>
              <a:rPr lang="en-US" altLang="zh-CN" sz="1400" dirty="0">
                <a:ea typeface="黑体" panose="02010609060101010101" pitchFamily="49" charset="-122"/>
              </a:rPr>
              <a:t>, (02) (2015) 46-53.</a:t>
            </a:r>
            <a:endParaRPr lang="en-US" sz="1400" dirty="0">
              <a:ea typeface="黑体" panose="02010609060101010101" pitchFamily="49" charset="-122"/>
            </a:endParaRPr>
          </a:p>
        </p:txBody>
      </p:sp>
      <p:pic>
        <p:nvPicPr>
          <p:cNvPr id="6" name="图片 5">
            <a:extLst>
              <a:ext uri="{FF2B5EF4-FFF2-40B4-BE49-F238E27FC236}">
                <a16:creationId xmlns:a16="http://schemas.microsoft.com/office/drawing/2014/main" id="{7C3CDC15-B00D-40F9-BA75-969435241598}"/>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4392" y="900190"/>
            <a:ext cx="3744416" cy="1116108"/>
          </a:xfrm>
          <a:prstGeom prst="rect">
            <a:avLst/>
          </a:prstGeom>
          <a:noFill/>
          <a:ln>
            <a:noFill/>
          </a:ln>
        </p:spPr>
      </p:pic>
    </p:spTree>
    <p:extLst>
      <p:ext uri="{BB962C8B-B14F-4D97-AF65-F5344CB8AC3E}">
        <p14:creationId xmlns:p14="http://schemas.microsoft.com/office/powerpoint/2010/main" val="305135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7C5BFE-4D64-4F94-935F-B777478F132E}"/>
              </a:ext>
            </a:extLst>
          </p:cNvPr>
          <p:cNvSpPr>
            <a:spLocks noGrp="1"/>
          </p:cNvSpPr>
          <p:nvPr>
            <p:ph type="sldNum" sz="quarter" idx="12"/>
          </p:nvPr>
        </p:nvSpPr>
        <p:spPr/>
        <p:txBody>
          <a:bodyPr/>
          <a:lstStyle/>
          <a:p>
            <a:fld id="{8D671B65-C10E-8F4A-8749-824F9A1D4539}" type="slidenum">
              <a:rPr lang="en-US" smtClean="0"/>
              <a:pPr/>
              <a:t>37</a:t>
            </a:fld>
            <a:endParaRPr lang="en-US" dirty="0"/>
          </a:p>
        </p:txBody>
      </p:sp>
      <p:grpSp>
        <p:nvGrpSpPr>
          <p:cNvPr id="4" name="组合 3">
            <a:extLst>
              <a:ext uri="{FF2B5EF4-FFF2-40B4-BE49-F238E27FC236}">
                <a16:creationId xmlns:a16="http://schemas.microsoft.com/office/drawing/2014/main" id="{B610B57A-D2AF-47DC-843E-72111ECFCF8C}"/>
              </a:ext>
            </a:extLst>
          </p:cNvPr>
          <p:cNvGrpSpPr/>
          <p:nvPr/>
        </p:nvGrpSpPr>
        <p:grpSpPr>
          <a:xfrm>
            <a:off x="-28948" y="1454108"/>
            <a:ext cx="3544701" cy="3582439"/>
            <a:chOff x="341290" y="1676337"/>
            <a:chExt cx="4144273" cy="4306242"/>
          </a:xfrm>
        </p:grpSpPr>
        <p:grpSp>
          <p:nvGrpSpPr>
            <p:cNvPr id="5" name="组合 4">
              <a:extLst>
                <a:ext uri="{FF2B5EF4-FFF2-40B4-BE49-F238E27FC236}">
                  <a16:creationId xmlns:a16="http://schemas.microsoft.com/office/drawing/2014/main" id="{88C4AEB2-FB6F-40FF-A777-698CA746A871}"/>
                </a:ext>
              </a:extLst>
            </p:cNvPr>
            <p:cNvGrpSpPr>
              <a:grpSpLocks noChangeAspect="1"/>
            </p:cNvGrpSpPr>
            <p:nvPr/>
          </p:nvGrpSpPr>
          <p:grpSpPr>
            <a:xfrm>
              <a:off x="341290" y="1676337"/>
              <a:ext cx="4144273" cy="3784563"/>
              <a:chOff x="963256" y="1702669"/>
              <a:chExt cx="4594559" cy="4195764"/>
            </a:xfrm>
          </p:grpSpPr>
          <p:pic>
            <p:nvPicPr>
              <p:cNvPr id="9" name="图片 8">
                <a:extLst>
                  <a:ext uri="{FF2B5EF4-FFF2-40B4-BE49-F238E27FC236}">
                    <a16:creationId xmlns:a16="http://schemas.microsoft.com/office/drawing/2014/main" id="{6E49F1F5-CA58-47FF-ACAD-4C4BC0DE2F2A}"/>
                  </a:ext>
                </a:extLst>
              </p:cNvPr>
              <p:cNvPicPr>
                <a:picLocks noChangeAspect="1"/>
              </p:cNvPicPr>
              <p:nvPr/>
            </p:nvPicPr>
            <p:blipFill>
              <a:blip r:embed="rId2" cstate="print"/>
              <a:stretch>
                <a:fillRect/>
              </a:stretch>
            </p:blipFill>
            <p:spPr>
              <a:xfrm>
                <a:off x="963256" y="1702669"/>
                <a:ext cx="4411392" cy="4195764"/>
              </a:xfrm>
              <a:prstGeom prst="rect">
                <a:avLst/>
              </a:prstGeom>
            </p:spPr>
          </p:pic>
          <p:sp>
            <p:nvSpPr>
              <p:cNvPr id="10" name="矩形 9">
                <a:extLst>
                  <a:ext uri="{FF2B5EF4-FFF2-40B4-BE49-F238E27FC236}">
                    <a16:creationId xmlns:a16="http://schemas.microsoft.com/office/drawing/2014/main" id="{544B9819-AFBD-4D73-849D-ED00F45D2CA3}"/>
                  </a:ext>
                </a:extLst>
              </p:cNvPr>
              <p:cNvSpPr/>
              <p:nvPr/>
            </p:nvSpPr>
            <p:spPr>
              <a:xfrm>
                <a:off x="4597667" y="5077728"/>
                <a:ext cx="960148" cy="545948"/>
              </a:xfrm>
              <a:prstGeom prst="rect">
                <a:avLst/>
              </a:prstGeom>
              <a:ln>
                <a:noFill/>
              </a:ln>
            </p:spPr>
            <p:txBody>
              <a:bodyPr wrap="none">
                <a:spAutoFit/>
              </a:bodyPr>
              <a:lstStyle/>
              <a:p>
                <a:r>
                  <a:rPr lang="zh-CN" altLang="en-US" b="1" kern="0" dirty="0">
                    <a:solidFill>
                      <a:srgbClr val="1222F6"/>
                    </a:solidFill>
                    <a:latin typeface="Times New Roman" panose="02020603050405020304" pitchFamily="18" charset="0"/>
                    <a:ea typeface="宋体" panose="02010600030101010101" pitchFamily="2" charset="-122"/>
                    <a:cs typeface="Times New Roman" panose="02020603050405020304" pitchFamily="18" charset="0"/>
                  </a:rPr>
                  <a:t>风向</a:t>
                </a:r>
                <a:endParaRPr lang="en-US" b="1" dirty="0">
                  <a:solidFill>
                    <a:srgbClr val="1222F6"/>
                  </a:solidFill>
                </a:endParaRPr>
              </a:p>
            </p:txBody>
          </p:sp>
        </p:grpSp>
        <p:cxnSp>
          <p:nvCxnSpPr>
            <p:cNvPr id="6" name="连接符: 曲线 5">
              <a:extLst>
                <a:ext uri="{FF2B5EF4-FFF2-40B4-BE49-F238E27FC236}">
                  <a16:creationId xmlns:a16="http://schemas.microsoft.com/office/drawing/2014/main" id="{16F28E47-3BE7-42FE-AB26-803332A1518B}"/>
                </a:ext>
              </a:extLst>
            </p:cNvPr>
            <p:cNvCxnSpPr/>
            <p:nvPr/>
          </p:nvCxnSpPr>
          <p:spPr>
            <a:xfrm rot="10800000">
              <a:off x="613562" y="3448886"/>
              <a:ext cx="3673108" cy="1737360"/>
            </a:xfrm>
            <a:prstGeom prst="curvedConnector3">
              <a:avLst/>
            </a:prstGeom>
            <a:ln w="76200">
              <a:solidFill>
                <a:srgbClr val="1222F6"/>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曲线 6">
              <a:extLst>
                <a:ext uri="{FF2B5EF4-FFF2-40B4-BE49-F238E27FC236}">
                  <a16:creationId xmlns:a16="http://schemas.microsoft.com/office/drawing/2014/main" id="{B468D173-6078-425A-A1F9-217BE878ECD8}"/>
                </a:ext>
              </a:extLst>
            </p:cNvPr>
            <p:cNvCxnSpPr>
              <a:cxnSpLocks/>
            </p:cNvCxnSpPr>
            <p:nvPr/>
          </p:nvCxnSpPr>
          <p:spPr>
            <a:xfrm rot="10800000">
              <a:off x="1440681" y="2379534"/>
              <a:ext cx="2867333" cy="628794"/>
            </a:xfrm>
            <a:prstGeom prst="curvedConnector3">
              <a:avLst>
                <a:gd name="adj1" fmla="val 9739"/>
              </a:avLst>
            </a:prstGeom>
            <a:ln w="76200">
              <a:solidFill>
                <a:srgbClr val="1222F6"/>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244A816-210A-45AF-8CEE-F236D300E422}"/>
                </a:ext>
              </a:extLst>
            </p:cNvPr>
            <p:cNvSpPr/>
            <p:nvPr/>
          </p:nvSpPr>
          <p:spPr>
            <a:xfrm>
              <a:off x="613562" y="5538626"/>
              <a:ext cx="3184547" cy="443953"/>
            </a:xfrm>
            <a:prstGeom prst="rect">
              <a:avLst/>
            </a:prstGeom>
          </p:spPr>
          <p:txBody>
            <a:bodyPr wrap="none">
              <a:spAutoFit/>
            </a:bodyPr>
            <a:lstStyle/>
            <a:p>
              <a:r>
                <a:rPr lang="zh-CN" altLang="en-US" kern="0" dirty="0">
                  <a:solidFill>
                    <a:srgbClr val="3333CC"/>
                  </a:solidFill>
                  <a:latin typeface="黑体" panose="02010609060101010101" pitchFamily="49" charset="-122"/>
                  <a:ea typeface="黑体" panose="02010609060101010101" pitchFamily="49" charset="-122"/>
                  <a:cs typeface="Times New Roman" panose="02020603050405020304" pitchFamily="18" charset="0"/>
                </a:rPr>
                <a:t>同济大学嘉定校区宿舍区</a:t>
              </a:r>
              <a:endParaRPr lang="en-US" dirty="0">
                <a:solidFill>
                  <a:srgbClr val="3333CC"/>
                </a:solidFill>
                <a:latin typeface="黑体" panose="02010609060101010101" pitchFamily="49" charset="-122"/>
                <a:ea typeface="黑体" panose="02010609060101010101" pitchFamily="49" charset="-122"/>
              </a:endParaRPr>
            </a:p>
          </p:txBody>
        </p:sp>
      </p:grpSp>
      <p:sp>
        <p:nvSpPr>
          <p:cNvPr id="11" name="Rectangle 7">
            <a:extLst>
              <a:ext uri="{FF2B5EF4-FFF2-40B4-BE49-F238E27FC236}">
                <a16:creationId xmlns:a16="http://schemas.microsoft.com/office/drawing/2014/main" id="{F1D284BB-079E-41A0-A24A-2CAABD00D9A2}"/>
              </a:ext>
            </a:extLst>
          </p:cNvPr>
          <p:cNvSpPr>
            <a:spLocks noChangeArrowheads="1"/>
          </p:cNvSpPr>
          <p:nvPr/>
        </p:nvSpPr>
        <p:spPr bwMode="auto">
          <a:xfrm>
            <a:off x="4484317" y="2850432"/>
            <a:ext cx="1753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ctr" defTabSz="685800" eaLnBrk="0" fontAlgn="base" hangingPunct="0">
              <a:spcBef>
                <a:spcPct val="0"/>
              </a:spcBef>
              <a:spcAft>
                <a:spcPct val="0"/>
              </a:spcAft>
            </a:pPr>
            <a:r>
              <a:rPr lang="en-US" altLang="en-US" sz="1050">
                <a:latin typeface="Arial" panose="020B0604020202020204" pitchFamily="34" charset="0"/>
                <a:ea typeface="宋体" panose="02010600030101010101" pitchFamily="2" charset="-122"/>
                <a:cs typeface="Times New Roman" panose="02020603050405020304" pitchFamily="18" charset="0"/>
              </a:rPr>
              <a:t> </a:t>
            </a:r>
            <a:endParaRPr lang="en-US" altLang="en-US" sz="1600">
              <a:latin typeface="Arial" panose="020B0604020202020204" pitchFamily="34" charset="0"/>
            </a:endParaRPr>
          </a:p>
        </p:txBody>
      </p:sp>
      <p:sp>
        <p:nvSpPr>
          <p:cNvPr id="12" name="Rectangle 8">
            <a:extLst>
              <a:ext uri="{FF2B5EF4-FFF2-40B4-BE49-F238E27FC236}">
                <a16:creationId xmlns:a16="http://schemas.microsoft.com/office/drawing/2014/main" id="{9B5A7E32-C8B9-48B4-A1D4-1851814EE691}"/>
              </a:ext>
            </a:extLst>
          </p:cNvPr>
          <p:cNvSpPr>
            <a:spLocks noChangeArrowheads="1"/>
          </p:cNvSpPr>
          <p:nvPr/>
        </p:nvSpPr>
        <p:spPr bwMode="auto">
          <a:xfrm>
            <a:off x="4540757" y="4259123"/>
            <a:ext cx="17536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algn="ctr" defTabSz="685800" eaLnBrk="0" fontAlgn="base" hangingPunct="0">
              <a:spcBef>
                <a:spcPct val="0"/>
              </a:spcBef>
              <a:spcAft>
                <a:spcPct val="0"/>
              </a:spcAft>
            </a:pPr>
            <a:r>
              <a:rPr lang="en-US" altLang="en-US" sz="1050">
                <a:latin typeface="Arial" panose="020B0604020202020204" pitchFamily="34" charset="0"/>
                <a:ea typeface="宋体" panose="02010600030101010101" pitchFamily="2" charset="-122"/>
                <a:cs typeface="Times New Roman" panose="02020603050405020304" pitchFamily="18" charset="0"/>
              </a:rPr>
              <a:t> </a:t>
            </a:r>
            <a:endParaRPr lang="en-US" altLang="en-US" sz="1600">
              <a:latin typeface="Arial" panose="020B0604020202020204" pitchFamily="34" charset="0"/>
            </a:endParaRPr>
          </a:p>
        </p:txBody>
      </p:sp>
      <p:grpSp>
        <p:nvGrpSpPr>
          <p:cNvPr id="13" name="组合 12">
            <a:extLst>
              <a:ext uri="{FF2B5EF4-FFF2-40B4-BE49-F238E27FC236}">
                <a16:creationId xmlns:a16="http://schemas.microsoft.com/office/drawing/2014/main" id="{BB4552D2-279A-4CCF-AE64-7F79D90946CD}"/>
              </a:ext>
            </a:extLst>
          </p:cNvPr>
          <p:cNvGrpSpPr/>
          <p:nvPr/>
        </p:nvGrpSpPr>
        <p:grpSpPr>
          <a:xfrm>
            <a:off x="3428358" y="2830796"/>
            <a:ext cx="5675948" cy="2848976"/>
            <a:chOff x="4479052" y="3137436"/>
            <a:chExt cx="7567931" cy="3798634"/>
          </a:xfrm>
        </p:grpSpPr>
        <p:pic>
          <p:nvPicPr>
            <p:cNvPr id="14" name="图片 258">
              <a:extLst>
                <a:ext uri="{FF2B5EF4-FFF2-40B4-BE49-F238E27FC236}">
                  <a16:creationId xmlns:a16="http://schemas.microsoft.com/office/drawing/2014/main" id="{C3F3F6B4-2F0D-44E9-8DBE-D856DECFF8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8081"/>
            <a:stretch>
              <a:fillRect/>
            </a:stretch>
          </p:blipFill>
          <p:spPr bwMode="auto">
            <a:xfrm>
              <a:off x="4512727" y="3137436"/>
              <a:ext cx="1439863" cy="2354263"/>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259">
              <a:extLst>
                <a:ext uri="{FF2B5EF4-FFF2-40B4-BE49-F238E27FC236}">
                  <a16:creationId xmlns:a16="http://schemas.microsoft.com/office/drawing/2014/main" id="{9D53B0C4-FA04-40B8-934A-5FA2D6F0D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8388"/>
            <a:stretch>
              <a:fillRect/>
            </a:stretch>
          </p:blipFill>
          <p:spPr bwMode="auto">
            <a:xfrm>
              <a:off x="6056449" y="3145374"/>
              <a:ext cx="1439863" cy="2346325"/>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260">
              <a:extLst>
                <a:ext uri="{FF2B5EF4-FFF2-40B4-BE49-F238E27FC236}">
                  <a16:creationId xmlns:a16="http://schemas.microsoft.com/office/drawing/2014/main" id="{1EC4F6A9-4F0C-4B2D-8926-36765A40B8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9735"/>
            <a:stretch>
              <a:fillRect/>
            </a:stretch>
          </p:blipFill>
          <p:spPr bwMode="auto">
            <a:xfrm>
              <a:off x="7608814" y="3137436"/>
              <a:ext cx="1439863" cy="2346325"/>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261">
              <a:extLst>
                <a:ext uri="{FF2B5EF4-FFF2-40B4-BE49-F238E27FC236}">
                  <a16:creationId xmlns:a16="http://schemas.microsoft.com/office/drawing/2014/main" id="{EB4367AA-724B-4CA5-B52D-91DAC0FD81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3671"/>
            <a:stretch>
              <a:fillRect/>
            </a:stretch>
          </p:blipFill>
          <p:spPr bwMode="auto">
            <a:xfrm>
              <a:off x="9152536" y="3137436"/>
              <a:ext cx="1373195" cy="2354263"/>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262">
              <a:extLst>
                <a:ext uri="{FF2B5EF4-FFF2-40B4-BE49-F238E27FC236}">
                  <a16:creationId xmlns:a16="http://schemas.microsoft.com/office/drawing/2014/main" id="{8F591745-90C4-4493-8E28-9900151F20D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b="5693"/>
            <a:stretch>
              <a:fillRect/>
            </a:stretch>
          </p:blipFill>
          <p:spPr bwMode="auto">
            <a:xfrm>
              <a:off x="10629590" y="3137436"/>
              <a:ext cx="1370029" cy="2354263"/>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A04EB2A6-5AAB-4EFC-AFCA-CCC23C0FBB8C}"/>
                </a:ext>
              </a:extLst>
            </p:cNvPr>
            <p:cNvSpPr/>
            <p:nvPr/>
          </p:nvSpPr>
          <p:spPr>
            <a:xfrm>
              <a:off x="4479052" y="5524441"/>
              <a:ext cx="1434413" cy="1107996"/>
            </a:xfrm>
            <a:prstGeom prst="rect">
              <a:avLst/>
            </a:prstGeom>
          </p:spPr>
          <p:txBody>
            <a:bodyPr wrap="square">
              <a:spAutoFit/>
            </a:bodyPr>
            <a:lstStyle/>
            <a:p>
              <a:r>
                <a:rPr lang="zh-CN" altLang="en-US" sz="1600" kern="0" dirty="0">
                  <a:solidFill>
                    <a:srgbClr val="3333CC"/>
                  </a:solidFill>
                  <a:latin typeface="+mn-ea"/>
                  <a:cs typeface="Times New Roman" panose="02020603050405020304" pitchFamily="18" charset="0"/>
                </a:rPr>
                <a:t>测点</a:t>
              </a:r>
              <a:r>
                <a:rPr lang="en-US" sz="1600" kern="0" dirty="0">
                  <a:solidFill>
                    <a:srgbClr val="3333CC"/>
                  </a:solidFill>
                  <a:latin typeface="+mn-ea"/>
                  <a:cs typeface="Times New Roman" panose="02020603050405020304" pitchFamily="18" charset="0"/>
                </a:rPr>
                <a:t>1</a:t>
              </a:r>
              <a:endParaRPr lang="en-US" sz="1600" kern="0" dirty="0">
                <a:solidFill>
                  <a:srgbClr val="3333CC"/>
                </a:solidFill>
                <a:latin typeface="+mn-ea"/>
                <a:cs typeface="Times New Roman" panose="02020603050405020304" pitchFamily="18" charset="0"/>
                <a:sym typeface="Wingdings" panose="05000000000000000000" pitchFamily="2" charset="2"/>
              </a:endParaRPr>
            </a:p>
            <a:p>
              <a:r>
                <a:rPr lang="zh-CN" altLang="en-US" sz="1600" kern="0" dirty="0">
                  <a:latin typeface="+mn-ea"/>
                  <a:cs typeface="Times New Roman" panose="02020603050405020304" pitchFamily="18" charset="0"/>
                </a:rPr>
                <a:t>空旷沥青地面</a:t>
              </a:r>
              <a:endParaRPr lang="en-US" sz="1600" dirty="0"/>
            </a:p>
          </p:txBody>
        </p:sp>
        <p:sp>
          <p:nvSpPr>
            <p:cNvPr id="20" name="矩形 19">
              <a:extLst>
                <a:ext uri="{FF2B5EF4-FFF2-40B4-BE49-F238E27FC236}">
                  <a16:creationId xmlns:a16="http://schemas.microsoft.com/office/drawing/2014/main" id="{B4016E70-2F63-4FFB-98A3-F184CB09288C}"/>
                </a:ext>
              </a:extLst>
            </p:cNvPr>
            <p:cNvSpPr/>
            <p:nvPr/>
          </p:nvSpPr>
          <p:spPr>
            <a:xfrm>
              <a:off x="6096000" y="5508614"/>
              <a:ext cx="1463844" cy="779700"/>
            </a:xfrm>
            <a:prstGeom prst="rect">
              <a:avLst/>
            </a:prstGeom>
          </p:spPr>
          <p:txBody>
            <a:bodyPr wrap="square">
              <a:spAutoFit/>
            </a:bodyPr>
            <a:lstStyle/>
            <a:p>
              <a:r>
                <a:rPr lang="zh-CN" altLang="en-US" sz="1600" kern="0" dirty="0">
                  <a:solidFill>
                    <a:srgbClr val="3333CC"/>
                  </a:solidFill>
                  <a:latin typeface="+mn-ea"/>
                  <a:cs typeface="Times New Roman" panose="02020603050405020304" pitchFamily="18" charset="0"/>
                </a:rPr>
                <a:t>测点</a:t>
              </a:r>
              <a:r>
                <a:rPr lang="en-US" sz="1600" kern="0" dirty="0">
                  <a:solidFill>
                    <a:srgbClr val="3333CC"/>
                  </a:solidFill>
                  <a:latin typeface="+mn-ea"/>
                  <a:cs typeface="Times New Roman" panose="02020603050405020304" pitchFamily="18" charset="0"/>
                </a:rPr>
                <a:t>2</a:t>
              </a:r>
              <a:r>
                <a:rPr lang="en-US" sz="1600" kern="0" dirty="0">
                  <a:solidFill>
                    <a:srgbClr val="3333CC"/>
                  </a:solidFill>
                  <a:latin typeface="+mn-ea"/>
                  <a:cs typeface="Times New Roman" panose="02020603050405020304" pitchFamily="18" charset="0"/>
                  <a:sym typeface="Wingdings" panose="05000000000000000000" pitchFamily="2" charset="2"/>
                </a:rPr>
                <a:t> </a:t>
              </a:r>
            </a:p>
            <a:p>
              <a:r>
                <a:rPr lang="zh-CN" altLang="en-US" sz="1600" kern="0" dirty="0">
                  <a:latin typeface="+mn-ea"/>
                  <a:cs typeface="Times New Roman" panose="02020603050405020304" pitchFamily="18" charset="0"/>
                </a:rPr>
                <a:t>楼间绿化</a:t>
              </a:r>
              <a:endParaRPr lang="en-US" altLang="zh-CN" sz="1600" kern="0" dirty="0">
                <a:latin typeface="+mn-ea"/>
                <a:cs typeface="Times New Roman" panose="02020603050405020304" pitchFamily="18" charset="0"/>
              </a:endParaRPr>
            </a:p>
          </p:txBody>
        </p:sp>
        <p:sp>
          <p:nvSpPr>
            <p:cNvPr id="21" name="矩形 20">
              <a:extLst>
                <a:ext uri="{FF2B5EF4-FFF2-40B4-BE49-F238E27FC236}">
                  <a16:creationId xmlns:a16="http://schemas.microsoft.com/office/drawing/2014/main" id="{18420825-530B-4E74-AAD9-62114C0977A6}"/>
                </a:ext>
              </a:extLst>
            </p:cNvPr>
            <p:cNvSpPr/>
            <p:nvPr/>
          </p:nvSpPr>
          <p:spPr>
            <a:xfrm>
              <a:off x="7582876" y="5524440"/>
              <a:ext cx="1343237" cy="1107996"/>
            </a:xfrm>
            <a:prstGeom prst="rect">
              <a:avLst/>
            </a:prstGeom>
          </p:spPr>
          <p:txBody>
            <a:bodyPr wrap="square">
              <a:spAutoFit/>
            </a:bodyPr>
            <a:lstStyle/>
            <a:p>
              <a:r>
                <a:rPr lang="zh-CN" altLang="en-US" sz="1600" kern="0" dirty="0">
                  <a:solidFill>
                    <a:srgbClr val="3333CC"/>
                  </a:solidFill>
                  <a:latin typeface="+mn-ea"/>
                  <a:cs typeface="Times New Roman" panose="02020603050405020304" pitchFamily="18" charset="0"/>
                </a:rPr>
                <a:t>测点</a:t>
              </a:r>
              <a:r>
                <a:rPr lang="en-US" sz="1600" kern="0" dirty="0">
                  <a:solidFill>
                    <a:srgbClr val="3333CC"/>
                  </a:solidFill>
                  <a:latin typeface="+mn-ea"/>
                  <a:cs typeface="Times New Roman" panose="02020603050405020304" pitchFamily="18" charset="0"/>
                </a:rPr>
                <a:t>3</a:t>
              </a:r>
              <a:endParaRPr lang="en-US" sz="1600" kern="0" dirty="0">
                <a:solidFill>
                  <a:srgbClr val="3333CC"/>
                </a:solidFill>
                <a:latin typeface="+mn-ea"/>
                <a:cs typeface="Times New Roman" panose="02020603050405020304" pitchFamily="18" charset="0"/>
                <a:sym typeface="Wingdings" panose="05000000000000000000" pitchFamily="2" charset="2"/>
              </a:endParaRPr>
            </a:p>
            <a:p>
              <a:r>
                <a:rPr lang="zh-CN" altLang="en-US" sz="1600" kern="0" dirty="0">
                  <a:latin typeface="+mn-ea"/>
                  <a:cs typeface="Times New Roman" panose="02020603050405020304" pitchFamily="18" charset="0"/>
                </a:rPr>
                <a:t>楼间硬质地面</a:t>
              </a:r>
              <a:endParaRPr lang="en-US" sz="1600" kern="100" dirty="0">
                <a:latin typeface="+mn-ea"/>
                <a:cs typeface="Times New Roman" panose="02020603050405020304" pitchFamily="18" charset="0"/>
              </a:endParaRPr>
            </a:p>
          </p:txBody>
        </p:sp>
        <p:sp>
          <p:nvSpPr>
            <p:cNvPr id="22" name="矩形 21">
              <a:extLst>
                <a:ext uri="{FF2B5EF4-FFF2-40B4-BE49-F238E27FC236}">
                  <a16:creationId xmlns:a16="http://schemas.microsoft.com/office/drawing/2014/main" id="{2F381144-9C5C-4633-8C1F-AEA36157627D}"/>
                </a:ext>
              </a:extLst>
            </p:cNvPr>
            <p:cNvSpPr/>
            <p:nvPr/>
          </p:nvSpPr>
          <p:spPr>
            <a:xfrm>
              <a:off x="9108651" y="5491698"/>
              <a:ext cx="1366269" cy="1436291"/>
            </a:xfrm>
            <a:prstGeom prst="rect">
              <a:avLst/>
            </a:prstGeom>
          </p:spPr>
          <p:txBody>
            <a:bodyPr wrap="square">
              <a:spAutoFit/>
            </a:bodyPr>
            <a:lstStyle/>
            <a:p>
              <a:r>
                <a:rPr lang="zh-CN" altLang="en-US" sz="1600" kern="0" dirty="0">
                  <a:solidFill>
                    <a:srgbClr val="3333CC"/>
                  </a:solidFill>
                  <a:latin typeface="+mn-ea"/>
                  <a:cs typeface="Times New Roman" panose="02020603050405020304" pitchFamily="18" charset="0"/>
                </a:rPr>
                <a:t>测点</a:t>
              </a:r>
              <a:r>
                <a:rPr lang="en-US" sz="1600" kern="0" dirty="0">
                  <a:solidFill>
                    <a:srgbClr val="3333CC"/>
                  </a:solidFill>
                  <a:latin typeface="+mn-ea"/>
                  <a:cs typeface="Times New Roman" panose="02020603050405020304" pitchFamily="18" charset="0"/>
                </a:rPr>
                <a:t>4</a:t>
              </a:r>
              <a:r>
                <a:rPr lang="en-US" sz="1600" kern="0" dirty="0">
                  <a:solidFill>
                    <a:srgbClr val="3333CC"/>
                  </a:solidFill>
                  <a:latin typeface="+mn-ea"/>
                  <a:cs typeface="Times New Roman" panose="02020603050405020304" pitchFamily="18" charset="0"/>
                  <a:sym typeface="Wingdings" panose="05000000000000000000" pitchFamily="2" charset="2"/>
                </a:rPr>
                <a:t> </a:t>
              </a:r>
            </a:p>
            <a:p>
              <a:r>
                <a:rPr lang="zh-CN" altLang="en-US" sz="1600" kern="0" dirty="0">
                  <a:latin typeface="+mn-ea"/>
                  <a:cs typeface="Times New Roman" panose="02020603050405020304" pitchFamily="18" charset="0"/>
                </a:rPr>
                <a:t>道路中央绿化隔离带</a:t>
              </a:r>
              <a:endParaRPr lang="en-US" altLang="zh-CN" sz="1600" kern="0" dirty="0">
                <a:latin typeface="+mn-ea"/>
                <a:cs typeface="Times New Roman" panose="02020603050405020304" pitchFamily="18" charset="0"/>
              </a:endParaRPr>
            </a:p>
          </p:txBody>
        </p:sp>
        <p:sp>
          <p:nvSpPr>
            <p:cNvPr id="23" name="矩形 22">
              <a:extLst>
                <a:ext uri="{FF2B5EF4-FFF2-40B4-BE49-F238E27FC236}">
                  <a16:creationId xmlns:a16="http://schemas.microsoft.com/office/drawing/2014/main" id="{11984631-7130-41E0-A302-E8C570DAF977}"/>
                </a:ext>
              </a:extLst>
            </p:cNvPr>
            <p:cNvSpPr/>
            <p:nvPr/>
          </p:nvSpPr>
          <p:spPr>
            <a:xfrm>
              <a:off x="10838859" y="5499778"/>
              <a:ext cx="1208124" cy="1436292"/>
            </a:xfrm>
            <a:prstGeom prst="rect">
              <a:avLst/>
            </a:prstGeom>
          </p:spPr>
          <p:txBody>
            <a:bodyPr wrap="square">
              <a:spAutoFit/>
            </a:bodyPr>
            <a:lstStyle/>
            <a:p>
              <a:r>
                <a:rPr lang="zh-CN" altLang="en-US" sz="1600" kern="0" dirty="0">
                  <a:solidFill>
                    <a:srgbClr val="3333CC"/>
                  </a:solidFill>
                  <a:latin typeface="+mn-ea"/>
                  <a:cs typeface="Times New Roman" panose="02020603050405020304" pitchFamily="18" charset="0"/>
                </a:rPr>
                <a:t>测点</a:t>
              </a:r>
              <a:r>
                <a:rPr lang="en-US" sz="1600" kern="0" dirty="0">
                  <a:solidFill>
                    <a:srgbClr val="3333CC"/>
                  </a:solidFill>
                  <a:latin typeface="+mn-ea"/>
                  <a:cs typeface="Times New Roman" panose="02020603050405020304" pitchFamily="18" charset="0"/>
                </a:rPr>
                <a:t>5</a:t>
              </a:r>
              <a:r>
                <a:rPr lang="en-US" sz="1600" kern="0" dirty="0">
                  <a:solidFill>
                    <a:srgbClr val="3333CC"/>
                  </a:solidFill>
                  <a:latin typeface="+mn-ea"/>
                  <a:cs typeface="Times New Roman" panose="02020603050405020304" pitchFamily="18" charset="0"/>
                  <a:sym typeface="Wingdings" panose="05000000000000000000" pitchFamily="2" charset="2"/>
                </a:rPr>
                <a:t> </a:t>
              </a:r>
            </a:p>
            <a:p>
              <a:r>
                <a:rPr lang="zh-CN" altLang="en-US" sz="1600" kern="0" dirty="0">
                  <a:latin typeface="+mn-ea"/>
                  <a:cs typeface="Times New Roman" panose="02020603050405020304" pitchFamily="18" charset="0"/>
                </a:rPr>
                <a:t>宿舍楼下风向角落</a:t>
              </a:r>
              <a:endParaRPr lang="en-US" sz="1600" dirty="0">
                <a:latin typeface="+mn-ea"/>
              </a:endParaRPr>
            </a:p>
          </p:txBody>
        </p:sp>
      </p:grpSp>
      <p:sp>
        <p:nvSpPr>
          <p:cNvPr id="24" name="矩形 23">
            <a:extLst>
              <a:ext uri="{FF2B5EF4-FFF2-40B4-BE49-F238E27FC236}">
                <a16:creationId xmlns:a16="http://schemas.microsoft.com/office/drawing/2014/main" id="{AF8C166D-CB8A-4E8F-A83D-05F8170FA0FD}"/>
              </a:ext>
            </a:extLst>
          </p:cNvPr>
          <p:cNvSpPr/>
          <p:nvPr/>
        </p:nvSpPr>
        <p:spPr>
          <a:xfrm>
            <a:off x="3635896" y="1287114"/>
            <a:ext cx="5579105" cy="1200329"/>
          </a:xfrm>
          <a:prstGeom prst="rect">
            <a:avLst/>
          </a:prstGeom>
        </p:spPr>
        <p:txBody>
          <a:bodyPr wrap="square">
            <a:spAutoFit/>
          </a:bodyPr>
          <a:lstStyle/>
          <a:p>
            <a:pPr>
              <a:lnSpc>
                <a:spcPct val="150000"/>
              </a:lnSpc>
            </a:pPr>
            <a:r>
              <a:rPr lang="zh-CN" altLang="en-US" sz="1600" dirty="0">
                <a:latin typeface="黑体" panose="02010609060101010101" pitchFamily="49" charset="-122"/>
                <a:ea typeface="黑体" panose="02010609060101010101" pitchFamily="49" charset="-122"/>
              </a:rPr>
              <a:t>测试时间：</a:t>
            </a:r>
            <a:r>
              <a:rPr lang="en-US" sz="1600" b="1" dirty="0">
                <a:solidFill>
                  <a:srgbClr val="3333CC"/>
                </a:solidFill>
                <a:latin typeface="黑体" panose="02010609060101010101" pitchFamily="49" charset="-122"/>
                <a:ea typeface="黑体" panose="02010609060101010101" pitchFamily="49" charset="-122"/>
              </a:rPr>
              <a:t>2014/7</a:t>
            </a:r>
            <a:r>
              <a:rPr lang="en-US" altLang="zh-CN" sz="1600" b="1" dirty="0">
                <a:solidFill>
                  <a:srgbClr val="3333CC"/>
                </a:solidFill>
                <a:latin typeface="黑体" panose="02010609060101010101" pitchFamily="49" charset="-122"/>
                <a:ea typeface="黑体" panose="02010609060101010101" pitchFamily="49" charset="-122"/>
              </a:rPr>
              <a:t>/18</a:t>
            </a:r>
            <a:r>
              <a:rPr lang="zh-CN" altLang="en-US" sz="1600" b="1" dirty="0">
                <a:solidFill>
                  <a:srgbClr val="3333CC"/>
                </a:solidFill>
                <a:latin typeface="黑体" panose="02010609060101010101" pitchFamily="49" charset="-122"/>
                <a:ea typeface="黑体" panose="02010609060101010101" pitchFamily="49" charset="-122"/>
              </a:rPr>
              <a:t> </a:t>
            </a:r>
            <a:r>
              <a:rPr lang="en-US" sz="1600" b="1" dirty="0">
                <a:solidFill>
                  <a:srgbClr val="3333CC"/>
                </a:solidFill>
                <a:latin typeface="黑体" panose="02010609060101010101" pitchFamily="49" charset="-122"/>
                <a:ea typeface="黑体" panose="02010609060101010101" pitchFamily="49" charset="-122"/>
              </a:rPr>
              <a:t>08:0017:00</a:t>
            </a:r>
            <a:r>
              <a:rPr lang="zh-CN" altLang="en-US" sz="1600" dirty="0">
                <a:latin typeface="黑体" panose="02010609060101010101" pitchFamily="49" charset="-122"/>
                <a:ea typeface="黑体" panose="02010609060101010101" pitchFamily="49" charset="-122"/>
              </a:rPr>
              <a:t>，每隔</a:t>
            </a:r>
            <a:r>
              <a:rPr lang="en-US" sz="1600" dirty="0">
                <a:latin typeface="黑体" panose="02010609060101010101" pitchFamily="49" charset="-122"/>
                <a:ea typeface="黑体" panose="02010609060101010101" pitchFamily="49" charset="-122"/>
              </a:rPr>
              <a:t>20min</a:t>
            </a:r>
            <a:r>
              <a:rPr lang="zh-CN" altLang="en-US" sz="1600" dirty="0">
                <a:latin typeface="黑体" panose="02010609060101010101" pitchFamily="49" charset="-122"/>
                <a:ea typeface="黑体" panose="02010609060101010101" pitchFamily="49" charset="-122"/>
              </a:rPr>
              <a:t>记录一次</a:t>
            </a:r>
            <a:endParaRPr lang="en-US" altLang="zh-CN" sz="1600" dirty="0">
              <a:latin typeface="黑体" panose="02010609060101010101" pitchFamily="49" charset="-122"/>
              <a:ea typeface="黑体" panose="02010609060101010101" pitchFamily="49" charset="-122"/>
            </a:endParaRPr>
          </a:p>
          <a:p>
            <a:pPr>
              <a:lnSpc>
                <a:spcPct val="150000"/>
              </a:lnSpc>
            </a:pPr>
            <a:r>
              <a:rPr lang="zh-CN" altLang="en-US" sz="1600" dirty="0">
                <a:latin typeface="黑体" panose="02010609060101010101" pitchFamily="49" charset="-122"/>
                <a:ea typeface="黑体" panose="02010609060101010101" pitchFamily="49" charset="-122"/>
              </a:rPr>
              <a:t>测量参数</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微型气象站记录测试地点</a:t>
            </a:r>
            <a:r>
              <a:rPr lang="en-US" sz="1600" dirty="0">
                <a:latin typeface="黑体" panose="02010609060101010101" pitchFamily="49" charset="-122"/>
                <a:ea typeface="黑体" panose="02010609060101010101" pitchFamily="49" charset="-122"/>
              </a:rPr>
              <a:t>1.5m</a:t>
            </a:r>
            <a:r>
              <a:rPr lang="zh-CN" altLang="en-US" sz="1600" dirty="0">
                <a:latin typeface="黑体" panose="02010609060101010101" pitchFamily="49" charset="-122"/>
                <a:ea typeface="黑体" panose="02010609060101010101" pitchFamily="49" charset="-122"/>
                <a:cs typeface="Times New Roman" panose="02020603050405020304" pitchFamily="18" charset="0"/>
              </a:rPr>
              <a:t>高度处的气象参数：</a:t>
            </a: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en-US" sz="1600" dirty="0">
                <a:solidFill>
                  <a:srgbClr val="3333CC"/>
                </a:solidFill>
                <a:latin typeface="黑体" panose="02010609060101010101" pitchFamily="49" charset="-122"/>
                <a:ea typeface="黑体" panose="02010609060101010101" pitchFamily="49" charset="-122"/>
                <a:cs typeface="Times New Roman" panose="02020603050405020304" pitchFamily="18" charset="0"/>
              </a:rPr>
              <a:t>空气温度、湿度、风速、黑球温度以及湿黑球温度</a:t>
            </a:r>
            <a:endParaRPr lang="en-US" sz="1600" dirty="0">
              <a:solidFill>
                <a:srgbClr val="3333CC"/>
              </a:solidFill>
              <a:latin typeface="黑体" panose="02010609060101010101" pitchFamily="49" charset="-122"/>
              <a:ea typeface="黑体" panose="02010609060101010101" pitchFamily="49" charset="-122"/>
            </a:endParaRPr>
          </a:p>
        </p:txBody>
      </p:sp>
      <p:sp>
        <p:nvSpPr>
          <p:cNvPr id="25" name="矩形 24">
            <a:extLst>
              <a:ext uri="{FF2B5EF4-FFF2-40B4-BE49-F238E27FC236}">
                <a16:creationId xmlns:a16="http://schemas.microsoft.com/office/drawing/2014/main" id="{1D7BDFD4-9C05-498D-BF29-3A3898662C34}"/>
              </a:ext>
            </a:extLst>
          </p:cNvPr>
          <p:cNvSpPr/>
          <p:nvPr/>
        </p:nvSpPr>
        <p:spPr>
          <a:xfrm>
            <a:off x="179512" y="105127"/>
            <a:ext cx="5234125"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城市住区室外热环境</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实测</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与模拟</a:t>
            </a:r>
          </a:p>
        </p:txBody>
      </p:sp>
    </p:spTree>
    <p:extLst>
      <p:ext uri="{BB962C8B-B14F-4D97-AF65-F5344CB8AC3E}">
        <p14:creationId xmlns:p14="http://schemas.microsoft.com/office/powerpoint/2010/main" val="3507617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5D6B1F-FA6E-4296-912A-852E849E7AA1}"/>
              </a:ext>
            </a:extLst>
          </p:cNvPr>
          <p:cNvSpPr>
            <a:spLocks noGrp="1"/>
          </p:cNvSpPr>
          <p:nvPr>
            <p:ph type="sldNum" sz="quarter" idx="12"/>
          </p:nvPr>
        </p:nvSpPr>
        <p:spPr/>
        <p:txBody>
          <a:bodyPr/>
          <a:lstStyle/>
          <a:p>
            <a:fld id="{8D671B65-C10E-8F4A-8749-824F9A1D4539}" type="slidenum">
              <a:rPr lang="en-US" smtClean="0"/>
              <a:pPr/>
              <a:t>38</a:t>
            </a:fld>
            <a:endParaRPr lang="en-US" dirty="0"/>
          </a:p>
        </p:txBody>
      </p:sp>
      <p:pic>
        <p:nvPicPr>
          <p:cNvPr id="3" name="图片 2" descr="E:\实习期间\研究生课题\140717 嘉定宿舍区热环境实测\140718 实测热红外数据\2\11-3.BMP">
            <a:extLst>
              <a:ext uri="{FF2B5EF4-FFF2-40B4-BE49-F238E27FC236}">
                <a16:creationId xmlns:a16="http://schemas.microsoft.com/office/drawing/2014/main" id="{A585CA85-418F-4EDA-BB8F-30049450699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513" y="3379802"/>
            <a:ext cx="5047914" cy="2873428"/>
          </a:xfrm>
          <a:prstGeom prst="rect">
            <a:avLst/>
          </a:prstGeom>
          <a:noFill/>
        </p:spPr>
      </p:pic>
      <p:sp>
        <p:nvSpPr>
          <p:cNvPr id="4" name="灯片编号占位符 1">
            <a:extLst>
              <a:ext uri="{FF2B5EF4-FFF2-40B4-BE49-F238E27FC236}">
                <a16:creationId xmlns:a16="http://schemas.microsoft.com/office/drawing/2014/main" id="{FF3F6C09-6E8C-4ECE-8BDD-BE707D4619D8}"/>
              </a:ext>
            </a:extLst>
          </p:cNvPr>
          <p:cNvSpPr txBox="1">
            <a:spLocks/>
          </p:cNvSpPr>
          <p:nvPr/>
        </p:nvSpPr>
        <p:spPr>
          <a:xfrm>
            <a:off x="6457950" y="6356350"/>
            <a:ext cx="2057400" cy="365125"/>
          </a:xfrm>
          <a:prstGeom prst="rect">
            <a:avLst/>
          </a:prstGeom>
        </p:spPr>
        <p:txBody>
          <a:bodyPr vert="horz" lIns="91440" tIns="45720" rIns="91440" bIns="45720" rtlCol="0" anchor="ctr">
            <a:normAutofit/>
          </a:bodyPr>
          <a:lstStyle>
            <a:defPPr>
              <a:defRPr lang="zh-CN"/>
            </a:defPPr>
            <a:lvl1pPr marL="0" algn="r"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8D671B65-C10E-8F4A-8749-824F9A1D4539}" type="slidenum">
              <a:rPr lang="en-US" sz="1200" smtClean="0">
                <a:solidFill>
                  <a:schemeClr val="tx1">
                    <a:tint val="75000"/>
                  </a:schemeClr>
                </a:solidFill>
                <a:latin typeface="+mn-lt"/>
                <a:cs typeface="+mn-cs"/>
              </a:rPr>
              <a:pPr>
                <a:spcAft>
                  <a:spcPts val="600"/>
                </a:spcAft>
              </a:pPr>
              <a:t>38</a:t>
            </a:fld>
            <a:endParaRPr lang="en-US" sz="1200">
              <a:solidFill>
                <a:schemeClr val="tx1">
                  <a:tint val="75000"/>
                </a:schemeClr>
              </a:solidFill>
              <a:latin typeface="+mn-lt"/>
              <a:cs typeface="+mn-cs"/>
            </a:endParaRPr>
          </a:p>
        </p:txBody>
      </p:sp>
      <p:pic>
        <p:nvPicPr>
          <p:cNvPr id="5" name="图片 4" descr="E:\实习期间\研究生课题\140717 嘉定宿舍区热环境实测\140718 实测热红外数据\2\11-1.BMP">
            <a:extLst>
              <a:ext uri="{FF2B5EF4-FFF2-40B4-BE49-F238E27FC236}">
                <a16:creationId xmlns:a16="http://schemas.microsoft.com/office/drawing/2014/main" id="{ECFE9871-D5F9-416F-AAC8-BE159DF7EE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2" y="3503456"/>
            <a:ext cx="3292924" cy="2471353"/>
          </a:xfrm>
          <a:prstGeom prst="rect">
            <a:avLst/>
          </a:prstGeom>
          <a:noFill/>
          <a:ln>
            <a:noFill/>
          </a:ln>
        </p:spPr>
      </p:pic>
      <p:sp>
        <p:nvSpPr>
          <p:cNvPr id="7" name="内容占位符 2">
            <a:extLst>
              <a:ext uri="{FF2B5EF4-FFF2-40B4-BE49-F238E27FC236}">
                <a16:creationId xmlns:a16="http://schemas.microsoft.com/office/drawing/2014/main" id="{F535899C-5315-4402-B377-2F8EC15D8341}"/>
              </a:ext>
            </a:extLst>
          </p:cNvPr>
          <p:cNvSpPr txBox="1">
            <a:spLocks noChangeAspect="1"/>
          </p:cNvSpPr>
          <p:nvPr/>
        </p:nvSpPr>
        <p:spPr>
          <a:xfrm>
            <a:off x="3809513" y="3947300"/>
            <a:ext cx="4614186" cy="187814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zh-CN" altLang="en-US" sz="1600" dirty="0">
                <a:latin typeface="黑体" panose="02010609060101010101" pitchFamily="49" charset="-122"/>
                <a:ea typeface="黑体" panose="02010609060101010101" pitchFamily="49" charset="-122"/>
                <a:cs typeface="Times New Roman" panose="02020603050405020304" pitchFamily="18" charset="0"/>
              </a:rPr>
              <a:t>当开阔的沥青路面温度高达</a:t>
            </a:r>
            <a:r>
              <a:rPr 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46.6</a:t>
            </a:r>
            <a:r>
              <a:rPr lang="zh-CN" alt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时，受乔灌遮挡的绿地表面温度仅</a:t>
            </a:r>
            <a:r>
              <a:rPr 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34.4</a:t>
            </a:r>
            <a:r>
              <a:rPr lang="zh-CN" alt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，温差高达</a:t>
            </a:r>
            <a:r>
              <a:rPr lang="en-US" sz="1600" dirty="0">
                <a:latin typeface="黑体" panose="02010609060101010101" pitchFamily="49" charset="-122"/>
                <a:ea typeface="黑体" panose="02010609060101010101" pitchFamily="49" charset="-122"/>
                <a:cs typeface="Times New Roman" panose="02020603050405020304" pitchFamily="18" charset="0"/>
              </a:rPr>
              <a:t>12.2</a:t>
            </a:r>
            <a:r>
              <a:rPr lang="zh-CN" altLang="en-US" sz="16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1600" dirty="0">
              <a:latin typeface="黑体" panose="02010609060101010101" pitchFamily="49" charset="-122"/>
              <a:ea typeface="黑体" panose="02010609060101010101" pitchFamily="49" charset="-122"/>
              <a:cs typeface="Times New Roman" panose="02020603050405020304" pitchFamily="18" charset="0"/>
            </a:endParaRPr>
          </a:p>
          <a:p>
            <a:pPr>
              <a:buFont typeface="Wingdings" panose="05000000000000000000" pitchFamily="2" charset="2"/>
              <a:buChar char="q"/>
            </a:pPr>
            <a:r>
              <a:rPr lang="zh-CN" altLang="en-US" sz="1600" dirty="0">
                <a:latin typeface="黑体" panose="02010609060101010101" pitchFamily="49" charset="-122"/>
                <a:ea typeface="黑体" panose="02010609060101010101" pitchFamily="49" charset="-122"/>
                <a:cs typeface="Times New Roman" panose="02020603050405020304" pitchFamily="18" charset="0"/>
              </a:rPr>
              <a:t>受下垫面温度的影响，行人高度处空气温度也有较大差异。就全天而言，绿植处</a:t>
            </a:r>
            <a:r>
              <a:rPr lang="en-US" sz="1600" dirty="0">
                <a:latin typeface="黑体" panose="02010609060101010101" pitchFamily="49" charset="-122"/>
                <a:ea typeface="黑体" panose="02010609060101010101" pitchFamily="49" charset="-122"/>
                <a:cs typeface="Times New Roman" panose="02020603050405020304" pitchFamily="18" charset="0"/>
              </a:rPr>
              <a:t>1.5m</a:t>
            </a:r>
            <a:r>
              <a:rPr lang="zh-CN" altLang="en-US" sz="1600" dirty="0">
                <a:latin typeface="黑体" panose="02010609060101010101" pitchFamily="49" charset="-122"/>
                <a:ea typeface="黑体" panose="02010609060101010101" pitchFamily="49" charset="-122"/>
                <a:cs typeface="Times New Roman" panose="02020603050405020304" pitchFamily="18" charset="0"/>
              </a:rPr>
              <a:t>高度空气温度平均比空旷的沥青路面上方低</a:t>
            </a:r>
            <a:r>
              <a:rPr 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1.2</a:t>
            </a:r>
            <a:r>
              <a:rPr lang="zh-CN" alt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，最大温差</a:t>
            </a:r>
            <a:r>
              <a:rPr 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1.7</a:t>
            </a:r>
            <a:r>
              <a:rPr lang="zh-CN" altLang="en-US"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rPr>
              <a:t>℃。</a:t>
            </a:r>
            <a:endParaRPr lang="en-US" altLang="zh-CN" sz="1600" dirty="0">
              <a:solidFill>
                <a:srgbClr val="1222F6"/>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8" name="组合 7">
            <a:extLst>
              <a:ext uri="{FF2B5EF4-FFF2-40B4-BE49-F238E27FC236}">
                <a16:creationId xmlns:a16="http://schemas.microsoft.com/office/drawing/2014/main" id="{3F706D25-440F-49AB-84DE-6CB02E2DB418}"/>
              </a:ext>
            </a:extLst>
          </p:cNvPr>
          <p:cNvGrpSpPr>
            <a:grpSpLocks noChangeAspect="1"/>
          </p:cNvGrpSpPr>
          <p:nvPr/>
        </p:nvGrpSpPr>
        <p:grpSpPr>
          <a:xfrm>
            <a:off x="0" y="993587"/>
            <a:ext cx="2941931" cy="2332008"/>
            <a:chOff x="289696" y="318386"/>
            <a:chExt cx="3657600" cy="2899304"/>
          </a:xfrm>
        </p:grpSpPr>
        <p:pic>
          <p:nvPicPr>
            <p:cNvPr id="9" name="图片 8" descr="C:\Users\J-pig\AppData\Roaming\Tencent\Users\277436395\QQ\WinTemp\RichOle\J{]LTUH5GY0A9485HT~_ER3.jpg">
              <a:extLst>
                <a:ext uri="{FF2B5EF4-FFF2-40B4-BE49-F238E27FC236}">
                  <a16:creationId xmlns:a16="http://schemas.microsoft.com/office/drawing/2014/main" id="{E0EBEE5B-EFB0-451F-98B7-500C56BEB0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696" y="318386"/>
              <a:ext cx="3657600" cy="2899304"/>
            </a:xfrm>
            <a:prstGeom prst="rect">
              <a:avLst/>
            </a:prstGeom>
            <a:noFill/>
            <a:ln>
              <a:noFill/>
            </a:ln>
          </p:spPr>
        </p:pic>
        <p:sp>
          <p:nvSpPr>
            <p:cNvPr id="10" name="矩形 9">
              <a:extLst>
                <a:ext uri="{FF2B5EF4-FFF2-40B4-BE49-F238E27FC236}">
                  <a16:creationId xmlns:a16="http://schemas.microsoft.com/office/drawing/2014/main" id="{E01FA17B-CF92-4ED7-8907-07C480F6EC06}"/>
                </a:ext>
              </a:extLst>
            </p:cNvPr>
            <p:cNvSpPr/>
            <p:nvPr/>
          </p:nvSpPr>
          <p:spPr>
            <a:xfrm>
              <a:off x="2219402" y="2090630"/>
              <a:ext cx="1405604" cy="525062"/>
            </a:xfrm>
            <a:prstGeom prst="rect">
              <a:avLst/>
            </a:prstGeom>
          </p:spPr>
          <p:txBody>
            <a:bodyPr wrap="square">
              <a:spAutoFit/>
            </a:bodyPr>
            <a:lstStyle/>
            <a:p>
              <a:pPr>
                <a:lnSpc>
                  <a:spcPct val="130000"/>
                </a:lnSpc>
              </a:pPr>
              <a:r>
                <a:rPr lang="en-US" altLang="zh-CN" b="1" dirty="0">
                  <a:solidFill>
                    <a:srgbClr val="1222F6"/>
                  </a:solidFill>
                </a:rPr>
                <a:t>Air temp.</a:t>
              </a:r>
            </a:p>
          </p:txBody>
        </p:sp>
      </p:grpSp>
      <p:grpSp>
        <p:nvGrpSpPr>
          <p:cNvPr id="14" name="组合 13">
            <a:extLst>
              <a:ext uri="{FF2B5EF4-FFF2-40B4-BE49-F238E27FC236}">
                <a16:creationId xmlns:a16="http://schemas.microsoft.com/office/drawing/2014/main" id="{9930CE63-60F5-4094-BAE4-540CDA6D214D}"/>
              </a:ext>
            </a:extLst>
          </p:cNvPr>
          <p:cNvGrpSpPr>
            <a:grpSpLocks noChangeAspect="1"/>
          </p:cNvGrpSpPr>
          <p:nvPr/>
        </p:nvGrpSpPr>
        <p:grpSpPr>
          <a:xfrm>
            <a:off x="3131540" y="972159"/>
            <a:ext cx="2880920" cy="2374864"/>
            <a:chOff x="5587537" y="-178824"/>
            <a:chExt cx="4171958" cy="3439121"/>
          </a:xfrm>
        </p:grpSpPr>
        <p:pic>
          <p:nvPicPr>
            <p:cNvPr id="15" name="图片 14" descr="C:\Users\J-pig\AppData\Roaming\Tencent\Users\277436395\QQ\WinTemp\RichOle\8KMPLXSECQTZG7`33DCKLBS.jpg">
              <a:extLst>
                <a:ext uri="{FF2B5EF4-FFF2-40B4-BE49-F238E27FC236}">
                  <a16:creationId xmlns:a16="http://schemas.microsoft.com/office/drawing/2014/main" id="{3A2344E4-1692-4222-AE77-5C1D52C504F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7537" y="-178824"/>
              <a:ext cx="4171958" cy="3439121"/>
            </a:xfrm>
            <a:prstGeom prst="rect">
              <a:avLst/>
            </a:prstGeom>
            <a:noFill/>
            <a:ln>
              <a:noFill/>
            </a:ln>
          </p:spPr>
        </p:pic>
        <p:sp>
          <p:nvSpPr>
            <p:cNvPr id="16" name="矩形 15">
              <a:extLst>
                <a:ext uri="{FF2B5EF4-FFF2-40B4-BE49-F238E27FC236}">
                  <a16:creationId xmlns:a16="http://schemas.microsoft.com/office/drawing/2014/main" id="{01A5FBD3-81DA-43D1-96B5-371EE7439CFB}"/>
                </a:ext>
              </a:extLst>
            </p:cNvPr>
            <p:cNvSpPr/>
            <p:nvPr/>
          </p:nvSpPr>
          <p:spPr>
            <a:xfrm>
              <a:off x="7538491" y="1916487"/>
              <a:ext cx="1901116" cy="655182"/>
            </a:xfrm>
            <a:prstGeom prst="rect">
              <a:avLst/>
            </a:prstGeom>
          </p:spPr>
          <p:txBody>
            <a:bodyPr wrap="square">
              <a:spAutoFit/>
            </a:bodyPr>
            <a:lstStyle/>
            <a:p>
              <a:pPr>
                <a:lnSpc>
                  <a:spcPct val="130000"/>
                </a:lnSpc>
              </a:pPr>
              <a:r>
                <a:rPr lang="en-US" altLang="zh-CN" b="1" dirty="0">
                  <a:solidFill>
                    <a:srgbClr val="1222F6"/>
                  </a:solidFill>
                </a:rPr>
                <a:t>Globe temp.</a:t>
              </a:r>
            </a:p>
          </p:txBody>
        </p:sp>
      </p:grpSp>
      <p:pic>
        <p:nvPicPr>
          <p:cNvPr id="17" name="图片 16">
            <a:extLst>
              <a:ext uri="{FF2B5EF4-FFF2-40B4-BE49-F238E27FC236}">
                <a16:creationId xmlns:a16="http://schemas.microsoft.com/office/drawing/2014/main" id="{1E4D11AD-57E9-4B4D-8888-5957545B2DBB}"/>
              </a:ext>
            </a:extLst>
          </p:cNvPr>
          <p:cNvPicPr>
            <a:picLocks noChangeAspect="1"/>
          </p:cNvPicPr>
          <p:nvPr/>
        </p:nvPicPr>
        <p:blipFill>
          <a:blip r:embed="rId6" cstate="print"/>
          <a:stretch>
            <a:fillRect/>
          </a:stretch>
        </p:blipFill>
        <p:spPr>
          <a:xfrm>
            <a:off x="6087051" y="934332"/>
            <a:ext cx="2986451" cy="2412691"/>
          </a:xfrm>
          <a:prstGeom prst="rect">
            <a:avLst/>
          </a:prstGeom>
        </p:spPr>
      </p:pic>
      <p:sp>
        <p:nvSpPr>
          <p:cNvPr id="18" name="矩形 17">
            <a:extLst>
              <a:ext uri="{FF2B5EF4-FFF2-40B4-BE49-F238E27FC236}">
                <a16:creationId xmlns:a16="http://schemas.microsoft.com/office/drawing/2014/main" id="{9BA07427-816D-4009-AFA4-B73F6AE4E4E8}"/>
              </a:ext>
            </a:extLst>
          </p:cNvPr>
          <p:cNvSpPr>
            <a:spLocks noChangeAspect="1"/>
          </p:cNvSpPr>
          <p:nvPr/>
        </p:nvSpPr>
        <p:spPr>
          <a:xfrm>
            <a:off x="8115300" y="2419063"/>
            <a:ext cx="841020" cy="452432"/>
          </a:xfrm>
          <a:prstGeom prst="rect">
            <a:avLst/>
          </a:prstGeom>
        </p:spPr>
        <p:txBody>
          <a:bodyPr wrap="square">
            <a:spAutoFit/>
          </a:bodyPr>
          <a:lstStyle/>
          <a:p>
            <a:pPr>
              <a:lnSpc>
                <a:spcPct val="130000"/>
              </a:lnSpc>
            </a:pPr>
            <a:r>
              <a:rPr lang="en-US" altLang="zh-CN" b="1" dirty="0">
                <a:solidFill>
                  <a:srgbClr val="1222F6"/>
                </a:solidFill>
              </a:rPr>
              <a:t>WBGT</a:t>
            </a:r>
          </a:p>
        </p:txBody>
      </p:sp>
      <p:sp>
        <p:nvSpPr>
          <p:cNvPr id="20" name="矩形 19">
            <a:extLst>
              <a:ext uri="{FF2B5EF4-FFF2-40B4-BE49-F238E27FC236}">
                <a16:creationId xmlns:a16="http://schemas.microsoft.com/office/drawing/2014/main" id="{B80C1AE8-F7FA-4F76-A111-915B69F277B0}"/>
              </a:ext>
            </a:extLst>
          </p:cNvPr>
          <p:cNvSpPr/>
          <p:nvPr/>
        </p:nvSpPr>
        <p:spPr>
          <a:xfrm>
            <a:off x="7280209" y="5834745"/>
            <a:ext cx="1107996" cy="348813"/>
          </a:xfrm>
          <a:prstGeom prst="rect">
            <a:avLst/>
          </a:prstGeom>
        </p:spPr>
        <p:txBody>
          <a:bodyPr wrap="none">
            <a:spAutoFit/>
          </a:bodyPr>
          <a:lstStyle/>
          <a:p>
            <a:pPr algn="ctr">
              <a:lnSpc>
                <a:spcPts val="2000"/>
              </a:lnSpc>
            </a:pPr>
            <a:r>
              <a:rPr lang="zh-CN" altLang="en-US" b="1" kern="100" dirty="0">
                <a:solidFill>
                  <a:schemeClr val="bg1"/>
                </a:solidFill>
                <a:latin typeface="黑体" panose="02010609060101010101" pitchFamily="49" charset="-122"/>
                <a:ea typeface="黑体" panose="02010609060101010101" pitchFamily="49" charset="-122"/>
              </a:rPr>
              <a:t>水泥地面</a:t>
            </a:r>
            <a:endParaRPr lang="en-US" sz="2400" b="1" kern="100"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1" name="矩形 20">
            <a:extLst>
              <a:ext uri="{FF2B5EF4-FFF2-40B4-BE49-F238E27FC236}">
                <a16:creationId xmlns:a16="http://schemas.microsoft.com/office/drawing/2014/main" id="{54B53397-68C9-4A89-B671-A68EB0A504AB}"/>
              </a:ext>
            </a:extLst>
          </p:cNvPr>
          <p:cNvSpPr/>
          <p:nvPr/>
        </p:nvSpPr>
        <p:spPr>
          <a:xfrm>
            <a:off x="2025511" y="5485932"/>
            <a:ext cx="1107996" cy="348813"/>
          </a:xfrm>
          <a:prstGeom prst="rect">
            <a:avLst/>
          </a:prstGeom>
        </p:spPr>
        <p:txBody>
          <a:bodyPr wrap="none">
            <a:spAutoFit/>
          </a:bodyPr>
          <a:lstStyle/>
          <a:p>
            <a:pPr algn="ctr">
              <a:lnSpc>
                <a:spcPts val="2000"/>
              </a:lnSpc>
            </a:pPr>
            <a:r>
              <a:rPr lang="zh-CN" altLang="en-US" b="1" kern="100" dirty="0">
                <a:solidFill>
                  <a:schemeClr val="bg1"/>
                </a:solidFill>
                <a:latin typeface="黑体" panose="02010609060101010101" pitchFamily="49" charset="-122"/>
                <a:ea typeface="黑体" panose="02010609060101010101" pitchFamily="49" charset="-122"/>
              </a:rPr>
              <a:t>楼间绿化</a:t>
            </a:r>
            <a:endParaRPr lang="en-US" b="1" kern="100" dirty="0">
              <a:solidFill>
                <a:schemeClr val="bg1"/>
              </a:solidFill>
              <a:latin typeface="黑体" panose="02010609060101010101" pitchFamily="49" charset="-122"/>
              <a:ea typeface="黑体" panose="02010609060101010101" pitchFamily="49" charset="-122"/>
            </a:endParaRPr>
          </a:p>
        </p:txBody>
      </p:sp>
      <p:sp>
        <p:nvSpPr>
          <p:cNvPr id="22" name="矩形 21">
            <a:extLst>
              <a:ext uri="{FF2B5EF4-FFF2-40B4-BE49-F238E27FC236}">
                <a16:creationId xmlns:a16="http://schemas.microsoft.com/office/drawing/2014/main" id="{FF2254CF-DCAF-49EE-95A8-23005A54024F}"/>
              </a:ext>
            </a:extLst>
          </p:cNvPr>
          <p:cNvSpPr/>
          <p:nvPr/>
        </p:nvSpPr>
        <p:spPr>
          <a:xfrm>
            <a:off x="179512" y="105127"/>
            <a:ext cx="5234125"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城市住区室外热环境</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实测</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与模拟</a:t>
            </a:r>
          </a:p>
        </p:txBody>
      </p:sp>
    </p:spTree>
    <p:extLst>
      <p:ext uri="{BB962C8B-B14F-4D97-AF65-F5344CB8AC3E}">
        <p14:creationId xmlns:p14="http://schemas.microsoft.com/office/powerpoint/2010/main" val="3210592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5025BFF7-28AA-4E46-9909-0F229CC5AE1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41" y="1014378"/>
            <a:ext cx="4319905" cy="2721610"/>
          </a:xfrm>
          <a:prstGeom prst="rect">
            <a:avLst/>
          </a:prstGeom>
          <a:noFill/>
          <a:ln>
            <a:noFill/>
          </a:ln>
        </p:spPr>
      </p:pic>
      <p:sp>
        <p:nvSpPr>
          <p:cNvPr id="2" name="灯片编号占位符 1">
            <a:extLst>
              <a:ext uri="{FF2B5EF4-FFF2-40B4-BE49-F238E27FC236}">
                <a16:creationId xmlns:a16="http://schemas.microsoft.com/office/drawing/2014/main" id="{574B8AFF-2610-4CA3-996E-B7E53CCC476E}"/>
              </a:ext>
            </a:extLst>
          </p:cNvPr>
          <p:cNvSpPr>
            <a:spLocks noGrp="1"/>
          </p:cNvSpPr>
          <p:nvPr>
            <p:ph type="sldNum" sz="quarter" idx="12"/>
          </p:nvPr>
        </p:nvSpPr>
        <p:spPr/>
        <p:txBody>
          <a:bodyPr/>
          <a:lstStyle/>
          <a:p>
            <a:fld id="{8D671B65-C10E-8F4A-8749-824F9A1D4539}" type="slidenum">
              <a:rPr lang="en-US" smtClean="0"/>
              <a:pPr/>
              <a:t>39</a:t>
            </a:fld>
            <a:endParaRPr lang="en-US" dirty="0"/>
          </a:p>
        </p:txBody>
      </p:sp>
      <p:pic>
        <p:nvPicPr>
          <p:cNvPr id="1028" name="图片 48" descr="OX6P5WP(5~{MM95DOGO2VLX">
            <a:extLst>
              <a:ext uri="{FF2B5EF4-FFF2-40B4-BE49-F238E27FC236}">
                <a16:creationId xmlns:a16="http://schemas.microsoft.com/office/drawing/2014/main" id="{9A0A2811-6CF0-422C-A9C0-60431F11D6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691220"/>
            <a:ext cx="1981200" cy="1203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49" descr="ZB4YP@F%7UB41872O(LEPYE">
            <a:extLst>
              <a:ext uri="{FF2B5EF4-FFF2-40B4-BE49-F238E27FC236}">
                <a16:creationId xmlns:a16="http://schemas.microsoft.com/office/drawing/2014/main" id="{C5A6831A-ECB2-4EC3-BD61-C99B8BD899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3826" y="3786858"/>
            <a:ext cx="2163763" cy="930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46" descr="D$G1%S~2ZTY{ONYB6$)]N%S">
            <a:extLst>
              <a:ext uri="{FF2B5EF4-FFF2-40B4-BE49-F238E27FC236}">
                <a16:creationId xmlns:a16="http://schemas.microsoft.com/office/drawing/2014/main" id="{F2AAAE28-10EE-4887-AC3D-271A77E469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45003" y="3691220"/>
            <a:ext cx="1981200" cy="1203325"/>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47" descr="](T0N)Z%BX%QS}KDC$%2PKE">
            <a:extLst>
              <a:ext uri="{FF2B5EF4-FFF2-40B4-BE49-F238E27FC236}">
                <a16:creationId xmlns:a16="http://schemas.microsoft.com/office/drawing/2014/main" id="{6C9C2DBF-1AD1-40EA-A065-E727FFDE10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8990" y="3691220"/>
            <a:ext cx="1981200" cy="1196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883E420F-E0BF-44AD-9F4C-9EC09D9943F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02EC3756-D7C1-4601-B1CC-57BE72235874}"/>
              </a:ext>
            </a:extLst>
          </p:cNvPr>
          <p:cNvSpPr>
            <a:spLocks noChangeArrowheads="1"/>
          </p:cNvSpPr>
          <p:nvPr/>
        </p:nvSpPr>
        <p:spPr bwMode="auto">
          <a:xfrm>
            <a:off x="0" y="1660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FC088039-9A62-4F6A-9A99-A3ACC8AB62E8}"/>
              </a:ext>
            </a:extLst>
          </p:cNvPr>
          <p:cNvSpPr>
            <a:spLocks noChangeArrowheads="1"/>
          </p:cNvSpPr>
          <p:nvPr/>
        </p:nvSpPr>
        <p:spPr bwMode="auto">
          <a:xfrm>
            <a:off x="380251" y="4874425"/>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平行行列式</a:t>
            </a:r>
            <a:endParaRPr kumimoji="0"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endParaRPr>
          </a:p>
        </p:txBody>
      </p:sp>
      <p:sp>
        <p:nvSpPr>
          <p:cNvPr id="7" name="Rectangle 8">
            <a:extLst>
              <a:ext uri="{FF2B5EF4-FFF2-40B4-BE49-F238E27FC236}">
                <a16:creationId xmlns:a16="http://schemas.microsoft.com/office/drawing/2014/main" id="{D6EE9B4C-8237-422E-990C-B25B78D6EB7A}"/>
              </a:ext>
            </a:extLst>
          </p:cNvPr>
          <p:cNvSpPr>
            <a:spLocks noChangeArrowheads="1"/>
          </p:cNvSpPr>
          <p:nvPr/>
        </p:nvSpPr>
        <p:spPr bwMode="auto">
          <a:xfrm>
            <a:off x="0" y="4251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5" name="图片 24">
            <a:extLst>
              <a:ext uri="{FF2B5EF4-FFF2-40B4-BE49-F238E27FC236}">
                <a16:creationId xmlns:a16="http://schemas.microsoft.com/office/drawing/2014/main" id="{0E355B1F-27ED-4229-91D2-57D21983746E}"/>
              </a:ext>
            </a:extLst>
          </p:cNvPr>
          <p:cNvPicPr/>
          <p:nvPr/>
        </p:nvPicPr>
        <p:blipFill>
          <a:blip r:embed="rId7" cstate="print"/>
          <a:stretch>
            <a:fillRect/>
          </a:stretch>
        </p:blipFill>
        <p:spPr>
          <a:xfrm>
            <a:off x="399447" y="5233614"/>
            <a:ext cx="1979930" cy="1199515"/>
          </a:xfrm>
          <a:prstGeom prst="rect">
            <a:avLst/>
          </a:prstGeom>
        </p:spPr>
      </p:pic>
      <p:pic>
        <p:nvPicPr>
          <p:cNvPr id="26" name="图片 25">
            <a:extLst>
              <a:ext uri="{FF2B5EF4-FFF2-40B4-BE49-F238E27FC236}">
                <a16:creationId xmlns:a16="http://schemas.microsoft.com/office/drawing/2014/main" id="{0039186E-98D6-418C-A0C3-FDC07686F391}"/>
              </a:ext>
            </a:extLst>
          </p:cNvPr>
          <p:cNvPicPr/>
          <p:nvPr/>
        </p:nvPicPr>
        <p:blipFill>
          <a:blip r:embed="rId8" cstate="print"/>
          <a:stretch>
            <a:fillRect/>
          </a:stretch>
        </p:blipFill>
        <p:spPr>
          <a:xfrm>
            <a:off x="2412365" y="5358873"/>
            <a:ext cx="2159635" cy="932815"/>
          </a:xfrm>
          <a:prstGeom prst="rect">
            <a:avLst/>
          </a:prstGeom>
        </p:spPr>
      </p:pic>
      <p:pic>
        <p:nvPicPr>
          <p:cNvPr id="27" name="图片 26">
            <a:extLst>
              <a:ext uri="{FF2B5EF4-FFF2-40B4-BE49-F238E27FC236}">
                <a16:creationId xmlns:a16="http://schemas.microsoft.com/office/drawing/2014/main" id="{9E285623-9692-4D68-B0D8-7DF7D33E4A9F}"/>
              </a:ext>
            </a:extLst>
          </p:cNvPr>
          <p:cNvPicPr/>
          <p:nvPr/>
        </p:nvPicPr>
        <p:blipFill>
          <a:blip r:embed="rId9" cstate="print"/>
          <a:stretch>
            <a:fillRect/>
          </a:stretch>
        </p:blipFill>
        <p:spPr>
          <a:xfrm>
            <a:off x="4734035" y="5232795"/>
            <a:ext cx="1979930" cy="1196975"/>
          </a:xfrm>
          <a:prstGeom prst="rect">
            <a:avLst/>
          </a:prstGeom>
        </p:spPr>
      </p:pic>
      <p:pic>
        <p:nvPicPr>
          <p:cNvPr id="28" name="图片 27">
            <a:extLst>
              <a:ext uri="{FF2B5EF4-FFF2-40B4-BE49-F238E27FC236}">
                <a16:creationId xmlns:a16="http://schemas.microsoft.com/office/drawing/2014/main" id="{5ECB987C-A967-426D-876F-3A2411FFE75E}"/>
              </a:ext>
            </a:extLst>
          </p:cNvPr>
          <p:cNvPicPr/>
          <p:nvPr/>
        </p:nvPicPr>
        <p:blipFill>
          <a:blip r:embed="rId10" cstate="print"/>
          <a:stretch>
            <a:fillRect/>
          </a:stretch>
        </p:blipFill>
        <p:spPr>
          <a:xfrm>
            <a:off x="7049518" y="5231620"/>
            <a:ext cx="1979930" cy="1200785"/>
          </a:xfrm>
          <a:prstGeom prst="rect">
            <a:avLst/>
          </a:prstGeom>
        </p:spPr>
      </p:pic>
      <p:sp>
        <p:nvSpPr>
          <p:cNvPr id="13" name="矩形 12">
            <a:extLst>
              <a:ext uri="{FF2B5EF4-FFF2-40B4-BE49-F238E27FC236}">
                <a16:creationId xmlns:a16="http://schemas.microsoft.com/office/drawing/2014/main" id="{30F7A339-AF63-4F08-9A5E-D90DCE93F32A}"/>
              </a:ext>
            </a:extLst>
          </p:cNvPr>
          <p:cNvSpPr/>
          <p:nvPr/>
        </p:nvSpPr>
        <p:spPr>
          <a:xfrm>
            <a:off x="1511604" y="931201"/>
            <a:ext cx="3416320" cy="369332"/>
          </a:xfrm>
          <a:prstGeom prst="rect">
            <a:avLst/>
          </a:prstGeom>
        </p:spPr>
        <p:txBody>
          <a:bodyPr wrap="none">
            <a:spAutoFit/>
          </a:bodyPr>
          <a:lstStyle/>
          <a:p>
            <a:r>
              <a:rPr lang="zh-CN" altLang="en-US" dirty="0">
                <a:solidFill>
                  <a:srgbClr val="3333CC"/>
                </a:solidFill>
                <a:latin typeface="黑体" panose="02010609060101010101" pitchFamily="49" charset="-122"/>
                <a:ea typeface="黑体" panose="02010609060101010101" pitchFamily="49" charset="-122"/>
                <a:cs typeface="Times New Roman" panose="02020603050405020304" pitchFamily="18" charset="0"/>
              </a:rPr>
              <a:t>室外热环境耦合模拟方法及验证</a:t>
            </a:r>
            <a:endParaRPr lang="en-US" dirty="0">
              <a:solidFill>
                <a:srgbClr val="3333CC"/>
              </a:solidFill>
              <a:latin typeface="黑体" panose="02010609060101010101" pitchFamily="49" charset="-122"/>
              <a:ea typeface="黑体" panose="02010609060101010101" pitchFamily="49" charset="-122"/>
            </a:endParaRPr>
          </a:p>
        </p:txBody>
      </p:sp>
      <p:sp>
        <p:nvSpPr>
          <p:cNvPr id="30" name="矩形 29">
            <a:extLst>
              <a:ext uri="{FF2B5EF4-FFF2-40B4-BE49-F238E27FC236}">
                <a16:creationId xmlns:a16="http://schemas.microsoft.com/office/drawing/2014/main" id="{C4D18B8A-005C-4CD5-A836-DAE44AF95FCE}"/>
              </a:ext>
            </a:extLst>
          </p:cNvPr>
          <p:cNvSpPr/>
          <p:nvPr/>
        </p:nvSpPr>
        <p:spPr>
          <a:xfrm>
            <a:off x="179512" y="105127"/>
            <a:ext cx="5234125"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城市住区室外热环境实测与</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模拟</a:t>
            </a:r>
          </a:p>
        </p:txBody>
      </p:sp>
      <p:sp>
        <p:nvSpPr>
          <p:cNvPr id="14" name="矩形 13">
            <a:extLst>
              <a:ext uri="{FF2B5EF4-FFF2-40B4-BE49-F238E27FC236}">
                <a16:creationId xmlns:a16="http://schemas.microsoft.com/office/drawing/2014/main" id="{FEE49175-C4E1-4FAC-A7E8-96CE3FB702A8}"/>
              </a:ext>
            </a:extLst>
          </p:cNvPr>
          <p:cNvSpPr/>
          <p:nvPr/>
        </p:nvSpPr>
        <p:spPr>
          <a:xfrm>
            <a:off x="2765761" y="485618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zh-CN" altLang="en-US" sz="1600" dirty="0">
                <a:latin typeface="黑体" panose="02010609060101010101" pitchFamily="49" charset="-122"/>
                <a:ea typeface="黑体" panose="02010609060101010101" pitchFamily="49" charset="-122"/>
                <a:cs typeface="Times New Roman" panose="02020603050405020304" pitchFamily="18" charset="0"/>
              </a:rPr>
              <a:t>错列行列式</a:t>
            </a:r>
            <a:endParaRPr lang="en-US" sz="16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33" name="图片 32" descr="C:\Users\J-pig\Documents\Tencent Files\277436395\Image\Image1\2$OQW{AIJ`JSAUJUFTN(%YR.jpg">
            <a:extLst>
              <a:ext uri="{FF2B5EF4-FFF2-40B4-BE49-F238E27FC236}">
                <a16:creationId xmlns:a16="http://schemas.microsoft.com/office/drawing/2014/main" id="{D1AD2E98-7930-4FDD-B17B-FE53E1AAE95B}"/>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91997" y="1109603"/>
            <a:ext cx="3028451" cy="2379732"/>
          </a:xfrm>
          <a:prstGeom prst="rect">
            <a:avLst/>
          </a:prstGeom>
          <a:noFill/>
          <a:ln>
            <a:noFill/>
          </a:ln>
        </p:spPr>
      </p:pic>
      <p:pic>
        <p:nvPicPr>
          <p:cNvPr id="34" name="图片 33" descr="C:\Users\J-pig\Documents\Tencent Files\277436395\Image\Image1\RC2G%~8[NFSVB9QDZ]NVQ_P.jpg">
            <a:extLst>
              <a:ext uri="{FF2B5EF4-FFF2-40B4-BE49-F238E27FC236}">
                <a16:creationId xmlns:a16="http://schemas.microsoft.com/office/drawing/2014/main" id="{F30073F0-8426-460E-90DF-06385B695B05}"/>
              </a:ext>
            </a:extLst>
          </p:cNvPr>
          <p:cNvPicPr/>
          <p:nvPr/>
        </p:nvPicPr>
        <p:blipFill rotWithShape="1">
          <a:blip r:embed="rId12" cstate="print">
            <a:extLst>
              <a:ext uri="{28A0092B-C50C-407E-A947-70E740481C1C}">
                <a14:useLocalDpi xmlns:a14="http://schemas.microsoft.com/office/drawing/2010/main" val="0"/>
              </a:ext>
            </a:extLst>
          </a:blip>
          <a:srcRect l="8201" t="11119" r="39312" b="3625"/>
          <a:stretch/>
        </p:blipFill>
        <p:spPr bwMode="auto">
          <a:xfrm>
            <a:off x="8192518" y="1109603"/>
            <a:ext cx="755576" cy="2424854"/>
          </a:xfrm>
          <a:prstGeom prst="rect">
            <a:avLst/>
          </a:prstGeom>
          <a:noFill/>
          <a:ln>
            <a:noFill/>
          </a:ln>
        </p:spPr>
      </p:pic>
      <p:sp>
        <p:nvSpPr>
          <p:cNvPr id="15" name="矩形 14">
            <a:extLst>
              <a:ext uri="{FF2B5EF4-FFF2-40B4-BE49-F238E27FC236}">
                <a16:creationId xmlns:a16="http://schemas.microsoft.com/office/drawing/2014/main" id="{1DA5290D-054E-47C0-9D7D-24BD4A43C0C6}"/>
              </a:ext>
            </a:extLst>
          </p:cNvPr>
          <p:cNvSpPr/>
          <p:nvPr/>
        </p:nvSpPr>
        <p:spPr>
          <a:xfrm>
            <a:off x="7536781" y="4894545"/>
            <a:ext cx="1005403" cy="338554"/>
          </a:xfrm>
          <a:prstGeom prst="rect">
            <a:avLst/>
          </a:prstGeom>
        </p:spPr>
        <p:txBody>
          <a:bodyPr wrap="none">
            <a:spAutoFit/>
          </a:bodyPr>
          <a:lstStyle/>
          <a:p>
            <a:r>
              <a:rPr lang="zh-CN" altLang="en-US" sz="1600" kern="100" dirty="0">
                <a:latin typeface="黑体" panose="02010609060101010101" pitchFamily="49" charset="-122"/>
                <a:ea typeface="黑体" panose="02010609060101010101" pitchFamily="49" charset="-122"/>
                <a:cs typeface="Times New Roman" panose="02020603050405020304" pitchFamily="18" charset="0"/>
              </a:rPr>
              <a:t>半围合式</a:t>
            </a:r>
            <a:endParaRPr lang="en-US" sz="1600"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36" name="Picture 3">
            <a:extLst>
              <a:ext uri="{FF2B5EF4-FFF2-40B4-BE49-F238E27FC236}">
                <a16:creationId xmlns:a16="http://schemas.microsoft.com/office/drawing/2014/main" id="{C81C0596-F5AF-4982-9779-44E333F0D685}"/>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282" y="5231620"/>
            <a:ext cx="384175" cy="118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矩形 15">
            <a:extLst>
              <a:ext uri="{FF2B5EF4-FFF2-40B4-BE49-F238E27FC236}">
                <a16:creationId xmlns:a16="http://schemas.microsoft.com/office/drawing/2014/main" id="{025C25E4-4688-45DE-AC58-1635F7931763}"/>
              </a:ext>
            </a:extLst>
          </p:cNvPr>
          <p:cNvSpPr/>
          <p:nvPr/>
        </p:nvSpPr>
        <p:spPr>
          <a:xfrm>
            <a:off x="5207896" y="4928234"/>
            <a:ext cx="902811" cy="338554"/>
          </a:xfrm>
          <a:prstGeom prst="rect">
            <a:avLst/>
          </a:prstGeom>
        </p:spPr>
        <p:txBody>
          <a:bodyPr wrap="none">
            <a:spAutoFit/>
          </a:bodyPr>
          <a:lstStyle/>
          <a:p>
            <a:r>
              <a:rPr lang="zh-CN" altLang="en-US" sz="1600" kern="100" dirty="0">
                <a:latin typeface="黑体" panose="02010609060101010101" pitchFamily="49" charset="-122"/>
                <a:ea typeface="黑体" panose="02010609060101010101" pitchFamily="49" charset="-122"/>
                <a:cs typeface="Times New Roman" panose="02020603050405020304" pitchFamily="18" charset="0"/>
              </a:rPr>
              <a:t>围</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合式</a:t>
            </a:r>
            <a:r>
              <a:rPr lang="en-US" sz="1600" kern="100" dirty="0">
                <a:latin typeface="黑体" panose="02010609060101010101" pitchFamily="49" charset="-122"/>
                <a:ea typeface="黑体" panose="02010609060101010101" pitchFamily="49" charset="-122"/>
                <a:cs typeface="Times New Roman" panose="02020603050405020304" pitchFamily="18" charset="0"/>
              </a:rPr>
              <a:t> </a:t>
            </a:r>
            <a:endParaRPr lang="en-US" sz="1600" dirty="0">
              <a:latin typeface="黑体" panose="02010609060101010101" pitchFamily="49" charset="-122"/>
              <a:ea typeface="黑体" panose="02010609060101010101" pitchFamily="49" charset="-122"/>
            </a:endParaRPr>
          </a:p>
        </p:txBody>
      </p:sp>
      <p:sp>
        <p:nvSpPr>
          <p:cNvPr id="39" name="矩形 38">
            <a:extLst>
              <a:ext uri="{FF2B5EF4-FFF2-40B4-BE49-F238E27FC236}">
                <a16:creationId xmlns:a16="http://schemas.microsoft.com/office/drawing/2014/main" id="{25753644-03F1-45B6-80C5-6D74EB2F7866}"/>
              </a:ext>
            </a:extLst>
          </p:cNvPr>
          <p:cNvSpPr/>
          <p:nvPr/>
        </p:nvSpPr>
        <p:spPr>
          <a:xfrm>
            <a:off x="65231" y="949741"/>
            <a:ext cx="9036496" cy="2761701"/>
          </a:xfrm>
          <a:prstGeom prst="rect">
            <a:avLst/>
          </a:prstGeom>
          <a:noFill/>
          <a:ln>
            <a:solidFill>
              <a:srgbClr val="33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46B3D7D0-53FA-4460-8195-A20B8C1942D7}"/>
              </a:ext>
            </a:extLst>
          </p:cNvPr>
          <p:cNvSpPr/>
          <p:nvPr/>
        </p:nvSpPr>
        <p:spPr>
          <a:xfrm>
            <a:off x="4567229" y="6471784"/>
            <a:ext cx="387798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cs typeface="Times New Roman" panose="02020603050405020304" pitchFamily="18" charset="0"/>
              </a:rPr>
              <a:t>建筑排布与绿化组合对热环境的影响</a:t>
            </a:r>
            <a:endParaRPr 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2092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1303000"/>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457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立项依据</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预期成果形式与内容</a:t>
            </a:r>
          </a:p>
        </p:txBody>
      </p:sp>
      <p:sp>
        <p:nvSpPr>
          <p:cNvPr id="8" name="Text Box 10">
            <a:extLst>
              <a:ext uri="{FF2B5EF4-FFF2-40B4-BE49-F238E27FC236}">
                <a16:creationId xmlns:a16="http://schemas.microsoft.com/office/drawing/2014/main" id="{B94DD355-FDF7-4322-BF32-B5132E4FB8AF}"/>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4010989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2CCFA9-8F4C-4019-ACFB-83373C056E29}"/>
              </a:ext>
            </a:extLst>
          </p:cNvPr>
          <p:cNvSpPr>
            <a:spLocks noGrp="1"/>
          </p:cNvSpPr>
          <p:nvPr>
            <p:ph type="sldNum" sz="quarter" idx="12"/>
          </p:nvPr>
        </p:nvSpPr>
        <p:spPr/>
        <p:txBody>
          <a:bodyPr/>
          <a:lstStyle/>
          <a:p>
            <a:fld id="{8D671B65-C10E-8F4A-8749-824F9A1D4539}" type="slidenum">
              <a:rPr lang="en-US" smtClean="0"/>
              <a:pPr/>
              <a:t>40</a:t>
            </a:fld>
            <a:endParaRPr lang="en-US" dirty="0"/>
          </a:p>
        </p:txBody>
      </p:sp>
      <p:sp>
        <p:nvSpPr>
          <p:cNvPr id="3" name="矩形 2">
            <a:extLst>
              <a:ext uri="{FF2B5EF4-FFF2-40B4-BE49-F238E27FC236}">
                <a16:creationId xmlns:a16="http://schemas.microsoft.com/office/drawing/2014/main" id="{CD89D752-70AF-47C2-9F95-EEA64682D70B}"/>
              </a:ext>
            </a:extLst>
          </p:cNvPr>
          <p:cNvSpPr/>
          <p:nvPr/>
        </p:nvSpPr>
        <p:spPr>
          <a:xfrm>
            <a:off x="251520" y="116632"/>
            <a:ext cx="3430747"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城市绿地微环境研究</a:t>
            </a:r>
          </a:p>
        </p:txBody>
      </p:sp>
      <p:pic>
        <p:nvPicPr>
          <p:cNvPr id="4" name="Picture 21" descr="C:\Users\小隻的\Desktop\LAB\02_我的論文★☆★★\013_模擬與實測驗證\2011_1205_.rst\4m_detail.bmp">
            <a:extLst>
              <a:ext uri="{FF2B5EF4-FFF2-40B4-BE49-F238E27FC236}">
                <a16:creationId xmlns:a16="http://schemas.microsoft.com/office/drawing/2014/main" id="{DC9EA60D-4F15-41A0-8531-9B377987AFE4}"/>
              </a:ext>
            </a:extLst>
          </p:cNvPr>
          <p:cNvPicPr>
            <a:picLocks noChangeAspect="1" noChangeArrowheads="1"/>
          </p:cNvPicPr>
          <p:nvPr/>
        </p:nvPicPr>
        <p:blipFill>
          <a:blip r:embed="rId2"/>
          <a:srcRect/>
          <a:stretch>
            <a:fillRect/>
          </a:stretch>
        </p:blipFill>
        <p:spPr bwMode="auto">
          <a:xfrm>
            <a:off x="2710880" y="4887251"/>
            <a:ext cx="1829171" cy="1468262"/>
          </a:xfrm>
          <a:prstGeom prst="rect">
            <a:avLst/>
          </a:prstGeom>
          <a:noFill/>
          <a:ln w="38100" cap="sq">
            <a:no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5" name="圖片 36" descr="Macintosh HD:Users:sun:Desktop:論文圖片:驗證點位.jpg">
            <a:extLst>
              <a:ext uri="{FF2B5EF4-FFF2-40B4-BE49-F238E27FC236}">
                <a16:creationId xmlns:a16="http://schemas.microsoft.com/office/drawing/2014/main" id="{C8FB92A0-277E-4960-97F1-5D197EEE1337}"/>
              </a:ext>
            </a:extLst>
          </p:cNvPr>
          <p:cNvPicPr>
            <a:picLocks noChangeAspect="1" noChangeArrowheads="1"/>
          </p:cNvPicPr>
          <p:nvPr/>
        </p:nvPicPr>
        <p:blipFill>
          <a:blip r:embed="rId3"/>
          <a:srcRect/>
          <a:stretch>
            <a:fillRect/>
          </a:stretch>
        </p:blipFill>
        <p:spPr bwMode="auto">
          <a:xfrm>
            <a:off x="288400" y="1271923"/>
            <a:ext cx="4229653" cy="3577186"/>
          </a:xfrm>
          <a:prstGeom prst="rect">
            <a:avLst/>
          </a:prstGeom>
          <a:noFill/>
          <a:ln w="38100" cap="sq">
            <a:no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6" name="圖片 38" descr="Macintosh HD:Users:sun:Desktop:論文圖片:驗證點位_透視.jpg">
            <a:extLst>
              <a:ext uri="{FF2B5EF4-FFF2-40B4-BE49-F238E27FC236}">
                <a16:creationId xmlns:a16="http://schemas.microsoft.com/office/drawing/2014/main" id="{8C2435BB-1DD5-4A87-8A74-1921C9D77E57}"/>
              </a:ext>
            </a:extLst>
          </p:cNvPr>
          <p:cNvPicPr>
            <a:picLocks noChangeAspect="1" noChangeArrowheads="1"/>
          </p:cNvPicPr>
          <p:nvPr/>
        </p:nvPicPr>
        <p:blipFill>
          <a:blip r:embed="rId4"/>
          <a:srcRect/>
          <a:stretch>
            <a:fillRect/>
          </a:stretch>
        </p:blipFill>
        <p:spPr bwMode="auto">
          <a:xfrm>
            <a:off x="236216" y="4887251"/>
            <a:ext cx="2331877" cy="1448211"/>
          </a:xfrm>
          <a:prstGeom prst="rect">
            <a:avLst/>
          </a:prstGeom>
          <a:noFill/>
          <a:ln w="38100" cap="sq">
            <a:noFill/>
            <a:miter lim="800000"/>
            <a:headEnd/>
            <a:tailEnd/>
          </a:ln>
          <a:effectLst>
            <a:outerShdw blurRad="50800" dist="38100" dir="2700000" algn="tl" rotWithShape="0">
              <a:srgbClr val="808080">
                <a:alpha val="42998"/>
              </a:srgbClr>
            </a:outerShdw>
          </a:effectLst>
          <a:extLst>
            <a:ext uri="{909E8E84-426E-40DD-AFC4-6F175D3DCCD1}">
              <a14:hiddenFill xmlns:a14="http://schemas.microsoft.com/office/drawing/2010/main">
                <a:solidFill>
                  <a:srgbClr val="FFFFFF"/>
                </a:solidFill>
              </a14:hiddenFill>
            </a:ext>
          </a:extLst>
        </p:spPr>
      </p:pic>
      <p:pic>
        <p:nvPicPr>
          <p:cNvPr id="7" name="圖片 105" descr="说明: SET_w">
            <a:extLst>
              <a:ext uri="{FF2B5EF4-FFF2-40B4-BE49-F238E27FC236}">
                <a16:creationId xmlns:a16="http://schemas.microsoft.com/office/drawing/2014/main" id="{950A7E6D-1AE8-46FB-AC88-2689FE058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945"/>
          <a:stretch>
            <a:fillRect/>
          </a:stretch>
        </p:blipFill>
        <p:spPr bwMode="auto">
          <a:xfrm>
            <a:off x="4682838" y="1158797"/>
            <a:ext cx="3926349" cy="42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0084EDC-21CD-4878-B597-6F3FD59FD753}"/>
              </a:ext>
            </a:extLst>
          </p:cNvPr>
          <p:cNvSpPr/>
          <p:nvPr/>
        </p:nvSpPr>
        <p:spPr>
          <a:xfrm>
            <a:off x="4788024" y="5436200"/>
            <a:ext cx="4104456" cy="954107"/>
          </a:xfrm>
          <a:prstGeom prst="rect">
            <a:avLst/>
          </a:prstGeom>
          <a:solidFill>
            <a:schemeClr val="bg1">
              <a:lumMod val="85000"/>
            </a:schemeClr>
          </a:solidFill>
        </p:spPr>
        <p:txBody>
          <a:bodyPr wrap="square">
            <a:spAutoFit/>
          </a:bodyPr>
          <a:lstStyle/>
          <a:p>
            <a:pPr lvl="0"/>
            <a:r>
              <a:rPr lang="en-US" altLang="zh-CN" sz="1400" u="sng" dirty="0"/>
              <a:t>Chun-Ming Hsieh </a:t>
            </a:r>
            <a:r>
              <a:rPr lang="en-US" altLang="zh-CN" sz="1400" dirty="0"/>
              <a:t>et al., "</a:t>
            </a:r>
            <a:r>
              <a:rPr lang="en-US" altLang="zh-CN" sz="1400" b="1" dirty="0"/>
              <a:t>A simplified assessment of tree allocation on wind environment and shading affecting human comfort</a:t>
            </a:r>
            <a:r>
              <a:rPr lang="en-US" altLang="zh-CN" sz="1400" dirty="0"/>
              <a:t>", Urban Forest &amp; Urban Greening (2016) Vol. 18, 126-137 (SCI/SSCI)</a:t>
            </a:r>
            <a:endParaRPr lang="zh-CN" altLang="zh-CN" sz="1400" dirty="0"/>
          </a:p>
        </p:txBody>
      </p:sp>
      <p:sp>
        <p:nvSpPr>
          <p:cNvPr id="9" name="矩形 8">
            <a:extLst>
              <a:ext uri="{FF2B5EF4-FFF2-40B4-BE49-F238E27FC236}">
                <a16:creationId xmlns:a16="http://schemas.microsoft.com/office/drawing/2014/main" id="{FA9A34D2-0AFC-4337-B912-8820CFB9C4E0}"/>
              </a:ext>
            </a:extLst>
          </p:cNvPr>
          <p:cNvSpPr/>
          <p:nvPr/>
        </p:nvSpPr>
        <p:spPr>
          <a:xfrm>
            <a:off x="755576" y="887341"/>
            <a:ext cx="1794722" cy="400110"/>
          </a:xfrm>
          <a:prstGeom prst="rect">
            <a:avLst/>
          </a:prstGeom>
        </p:spPr>
        <p:txBody>
          <a:bodyPr wrap="none">
            <a:spAutoFit/>
          </a:bodyPr>
          <a:lstStyle/>
          <a:p>
            <a:r>
              <a:rPr lang="zh-CN" altLang="en-US" sz="2000" b="1" spc="80" dirty="0">
                <a:latin typeface="黑体" panose="02010609060101010101" pitchFamily="49" charset="-122"/>
                <a:ea typeface="黑体" panose="02010609060101010101" pitchFamily="49" charset="-122"/>
              </a:rPr>
              <a:t>城市规划方向</a:t>
            </a:r>
            <a:endParaRPr lang="en-US" sz="2000" dirty="0"/>
          </a:p>
        </p:txBody>
      </p:sp>
    </p:spTree>
    <p:extLst>
      <p:ext uri="{BB962C8B-B14F-4D97-AF65-F5344CB8AC3E}">
        <p14:creationId xmlns:p14="http://schemas.microsoft.com/office/powerpoint/2010/main" val="2616494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2CCFA9-8F4C-4019-ACFB-83373C056E29}"/>
              </a:ext>
            </a:extLst>
          </p:cNvPr>
          <p:cNvSpPr>
            <a:spLocks noGrp="1"/>
          </p:cNvSpPr>
          <p:nvPr>
            <p:ph type="sldNum" sz="quarter" idx="12"/>
          </p:nvPr>
        </p:nvSpPr>
        <p:spPr/>
        <p:txBody>
          <a:bodyPr/>
          <a:lstStyle/>
          <a:p>
            <a:fld id="{8D671B65-C10E-8F4A-8749-824F9A1D4539}" type="slidenum">
              <a:rPr lang="en-US" smtClean="0"/>
              <a:pPr/>
              <a:t>41</a:t>
            </a:fld>
            <a:endParaRPr lang="en-US" dirty="0"/>
          </a:p>
        </p:txBody>
      </p:sp>
      <p:sp>
        <p:nvSpPr>
          <p:cNvPr id="3" name="矩形 2">
            <a:extLst>
              <a:ext uri="{FF2B5EF4-FFF2-40B4-BE49-F238E27FC236}">
                <a16:creationId xmlns:a16="http://schemas.microsoft.com/office/drawing/2014/main" id="{CD89D752-70AF-47C2-9F95-EEA64682D70B}"/>
              </a:ext>
            </a:extLst>
          </p:cNvPr>
          <p:cNvSpPr/>
          <p:nvPr/>
        </p:nvSpPr>
        <p:spPr>
          <a:xfrm>
            <a:off x="251520" y="116632"/>
            <a:ext cx="3430747"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城市绿地微环境研究</a:t>
            </a:r>
          </a:p>
        </p:txBody>
      </p:sp>
      <p:pic>
        <p:nvPicPr>
          <p:cNvPr id="11" name="Picture 18" descr="tainan-park2">
            <a:extLst>
              <a:ext uri="{FF2B5EF4-FFF2-40B4-BE49-F238E27FC236}">
                <a16:creationId xmlns:a16="http://schemas.microsoft.com/office/drawing/2014/main" id="{7C1CAAB2-82BA-4585-A593-1C5ADFB504A8}"/>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3146" y="898902"/>
            <a:ext cx="2955757" cy="383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a:extLst>
              <a:ext uri="{FF2B5EF4-FFF2-40B4-BE49-F238E27FC236}">
                <a16:creationId xmlns:a16="http://schemas.microsoft.com/office/drawing/2014/main" id="{E081BC01-2C52-4064-8039-DE58F89D5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02" y="4774823"/>
            <a:ext cx="6235498" cy="158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36F85D0D-F17B-420C-A655-F9C02E031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96" y="980728"/>
            <a:ext cx="5092008" cy="2482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a:extLst>
              <a:ext uri="{FF2B5EF4-FFF2-40B4-BE49-F238E27FC236}">
                <a16:creationId xmlns:a16="http://schemas.microsoft.com/office/drawing/2014/main" id="{4BDA6BF0-89D4-4259-8C0D-6D51A0DB7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07" y="3507165"/>
            <a:ext cx="4991391" cy="122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811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4F7184-286A-4497-9F2E-325A31CC0D1A}"/>
              </a:ext>
            </a:extLst>
          </p:cNvPr>
          <p:cNvSpPr>
            <a:spLocks noGrp="1"/>
          </p:cNvSpPr>
          <p:nvPr>
            <p:ph type="sldNum" sz="quarter" idx="12"/>
          </p:nvPr>
        </p:nvSpPr>
        <p:spPr/>
        <p:txBody>
          <a:bodyPr/>
          <a:lstStyle/>
          <a:p>
            <a:fld id="{8D671B65-C10E-8F4A-8749-824F9A1D4539}" type="slidenum">
              <a:rPr lang="en-US" smtClean="0"/>
              <a:pPr/>
              <a:t>42</a:t>
            </a:fld>
            <a:endParaRPr lang="en-US" dirty="0"/>
          </a:p>
        </p:txBody>
      </p:sp>
      <p:pic>
        <p:nvPicPr>
          <p:cNvPr id="3" name="圖片 1">
            <a:extLst>
              <a:ext uri="{FF2B5EF4-FFF2-40B4-BE49-F238E27FC236}">
                <a16:creationId xmlns:a16="http://schemas.microsoft.com/office/drawing/2014/main" id="{135C5645-C741-4149-BB1B-8CBBF65ADC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62" t="17552" r="33117" b="31780"/>
          <a:stretch>
            <a:fillRect/>
          </a:stretch>
        </p:blipFill>
        <p:spPr>
          <a:xfrm>
            <a:off x="467544" y="1052736"/>
            <a:ext cx="7856207" cy="4607462"/>
          </a:xfrm>
          <a:prstGeom prst="rect">
            <a:avLst/>
          </a:prstGeom>
        </p:spPr>
      </p:pic>
      <p:pic>
        <p:nvPicPr>
          <p:cNvPr id="4" name="Picture 2" descr="C:\Users\user\Desktop\功能定位圖.jpg">
            <a:extLst>
              <a:ext uri="{FF2B5EF4-FFF2-40B4-BE49-F238E27FC236}">
                <a16:creationId xmlns:a16="http://schemas.microsoft.com/office/drawing/2014/main" id="{55993AA2-2A50-47D6-9AD6-876108125490}"/>
              </a:ext>
            </a:extLst>
          </p:cNvPr>
          <p:cNvPicPr>
            <a:picLocks noChangeAspect="1" noChangeArrowheads="1"/>
          </p:cNvPicPr>
          <p:nvPr/>
        </p:nvPicPr>
        <p:blipFill>
          <a:blip r:embed="rId3" cstate="email"/>
          <a:srcRect/>
          <a:stretch>
            <a:fillRect/>
          </a:stretch>
        </p:blipFill>
        <p:spPr bwMode="auto">
          <a:xfrm>
            <a:off x="611560" y="4138229"/>
            <a:ext cx="1114779" cy="1521969"/>
          </a:xfrm>
          <a:prstGeom prst="rect">
            <a:avLst/>
          </a:prstGeom>
          <a:noFill/>
          <a:ln>
            <a:solidFill>
              <a:schemeClr val="tx1"/>
            </a:solidFill>
          </a:ln>
        </p:spPr>
      </p:pic>
      <p:sp>
        <p:nvSpPr>
          <p:cNvPr id="7" name="矩形 6">
            <a:extLst>
              <a:ext uri="{FF2B5EF4-FFF2-40B4-BE49-F238E27FC236}">
                <a16:creationId xmlns:a16="http://schemas.microsoft.com/office/drawing/2014/main" id="{6D44BA29-19FF-4FCC-BC06-D2A134967C40}"/>
              </a:ext>
            </a:extLst>
          </p:cNvPr>
          <p:cNvSpPr/>
          <p:nvPr/>
        </p:nvSpPr>
        <p:spPr>
          <a:xfrm>
            <a:off x="876592" y="5812202"/>
            <a:ext cx="7038109" cy="523220"/>
          </a:xfrm>
          <a:prstGeom prst="rect">
            <a:avLst/>
          </a:prstGeom>
          <a:solidFill>
            <a:schemeClr val="bg1">
              <a:lumMod val="85000"/>
            </a:schemeClr>
          </a:solidFill>
        </p:spPr>
        <p:txBody>
          <a:bodyPr wrap="square">
            <a:spAutoFit/>
          </a:bodyPr>
          <a:lstStyle/>
          <a:p>
            <a:pPr lvl="0"/>
            <a:r>
              <a:rPr lang="en-US" altLang="zh-CN" sz="1400" u="sng" dirty="0"/>
              <a:t>Chun-Ming Hsieh </a:t>
            </a:r>
            <a:r>
              <a:rPr lang="en-US" altLang="zh-CN" sz="1400" dirty="0"/>
              <a:t>et al., "</a:t>
            </a:r>
            <a:r>
              <a:rPr lang="en-US" altLang="zh-CN" sz="1400" b="1" dirty="0"/>
              <a:t>Shaded area design strategies for urban areas to improve thermal comfort</a:t>
            </a:r>
            <a:r>
              <a:rPr lang="en-US" altLang="zh-CN" sz="1400" dirty="0"/>
              <a:t>", Oxidation Communications (2015) Vol.38(2A), 1095-1104 (SCI)</a:t>
            </a:r>
            <a:endParaRPr lang="zh-CN" altLang="zh-CN" sz="1400" dirty="0"/>
          </a:p>
        </p:txBody>
      </p:sp>
      <p:sp>
        <p:nvSpPr>
          <p:cNvPr id="8" name="矩形 7">
            <a:extLst>
              <a:ext uri="{FF2B5EF4-FFF2-40B4-BE49-F238E27FC236}">
                <a16:creationId xmlns:a16="http://schemas.microsoft.com/office/drawing/2014/main" id="{304A4FDB-30E2-47F8-814E-536203B88A9E}"/>
              </a:ext>
            </a:extLst>
          </p:cNvPr>
          <p:cNvSpPr/>
          <p:nvPr/>
        </p:nvSpPr>
        <p:spPr>
          <a:xfrm>
            <a:off x="251520" y="116632"/>
            <a:ext cx="5234125"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高密度城市步行空间热舒适研究</a:t>
            </a:r>
          </a:p>
        </p:txBody>
      </p:sp>
    </p:spTree>
    <p:extLst>
      <p:ext uri="{BB962C8B-B14F-4D97-AF65-F5344CB8AC3E}">
        <p14:creationId xmlns:p14="http://schemas.microsoft.com/office/powerpoint/2010/main" val="3414294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24EAFF-04B2-4D92-BE37-39A6DE98B33B}"/>
              </a:ext>
            </a:extLst>
          </p:cNvPr>
          <p:cNvSpPr>
            <a:spLocks noGrp="1"/>
          </p:cNvSpPr>
          <p:nvPr>
            <p:ph type="sldNum" sz="quarter" idx="12"/>
          </p:nvPr>
        </p:nvSpPr>
        <p:spPr/>
        <p:txBody>
          <a:bodyPr/>
          <a:lstStyle/>
          <a:p>
            <a:fld id="{8D671B65-C10E-8F4A-8749-824F9A1D4539}" type="slidenum">
              <a:rPr lang="en-US" smtClean="0"/>
              <a:pPr/>
              <a:t>43</a:t>
            </a:fld>
            <a:endParaRPr lang="en-US" dirty="0"/>
          </a:p>
        </p:txBody>
      </p:sp>
      <p:sp>
        <p:nvSpPr>
          <p:cNvPr id="3" name="矩形 2">
            <a:extLst>
              <a:ext uri="{FF2B5EF4-FFF2-40B4-BE49-F238E27FC236}">
                <a16:creationId xmlns:a16="http://schemas.microsoft.com/office/drawing/2014/main" id="{1804F483-B57E-4E56-92F3-FA3D246D62C9}"/>
              </a:ext>
            </a:extLst>
          </p:cNvPr>
          <p:cNvSpPr/>
          <p:nvPr/>
        </p:nvSpPr>
        <p:spPr>
          <a:xfrm>
            <a:off x="251520" y="116632"/>
            <a:ext cx="3791423"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城市高密度风廊道分析</a:t>
            </a:r>
          </a:p>
        </p:txBody>
      </p:sp>
      <p:pic>
        <p:nvPicPr>
          <p:cNvPr id="4" name="圖片 13" descr="说明: C:\Users\ASUS\Documents\論文\圖\cfd.bmp">
            <a:extLst>
              <a:ext uri="{FF2B5EF4-FFF2-40B4-BE49-F238E27FC236}">
                <a16:creationId xmlns:a16="http://schemas.microsoft.com/office/drawing/2014/main" id="{DF656BE4-B294-4742-A7A9-33F16B60A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288" y="1284207"/>
            <a:ext cx="3499699" cy="292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B98050CA-6FF7-475C-ABFB-70A7B06342D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211"/>
          <a:stretch>
            <a:fillRect/>
          </a:stretch>
        </p:blipFill>
        <p:spPr bwMode="auto">
          <a:xfrm>
            <a:off x="420357" y="1215878"/>
            <a:ext cx="4794589" cy="3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1">
            <a:extLst>
              <a:ext uri="{FF2B5EF4-FFF2-40B4-BE49-F238E27FC236}">
                <a16:creationId xmlns:a16="http://schemas.microsoft.com/office/drawing/2014/main" id="{92AB6B84-9D1D-411C-B4EB-2CCED79C059E}"/>
              </a:ext>
            </a:extLst>
          </p:cNvPr>
          <p:cNvPicPr/>
          <p:nvPr/>
        </p:nvPicPr>
        <p:blipFill>
          <a:blip r:embed="rId4" cstate="email"/>
          <a:srcRect/>
          <a:stretch>
            <a:fillRect/>
          </a:stretch>
        </p:blipFill>
        <p:spPr bwMode="auto">
          <a:xfrm>
            <a:off x="5214946" y="4844207"/>
            <a:ext cx="3646170" cy="1263015"/>
          </a:xfrm>
          <a:prstGeom prst="rect">
            <a:avLst/>
          </a:prstGeom>
          <a:noFill/>
          <a:ln w="1">
            <a:noFill/>
            <a:miter lim="800000"/>
            <a:headEnd/>
            <a:tailEnd type="none" w="med" len="med"/>
          </a:ln>
          <a:effectLst/>
        </p:spPr>
      </p:pic>
      <p:pic>
        <p:nvPicPr>
          <p:cNvPr id="7" name="图片 6">
            <a:extLst>
              <a:ext uri="{FF2B5EF4-FFF2-40B4-BE49-F238E27FC236}">
                <a16:creationId xmlns:a16="http://schemas.microsoft.com/office/drawing/2014/main" id="{954D0A13-96E3-4836-9D6D-F8C8439C8678}"/>
              </a:ext>
            </a:extLst>
          </p:cNvPr>
          <p:cNvPicPr>
            <a:picLocks noChangeAspect="1"/>
          </p:cNvPicPr>
          <p:nvPr/>
        </p:nvPicPr>
        <p:blipFill>
          <a:blip r:embed="rId5"/>
          <a:stretch>
            <a:fillRect/>
          </a:stretch>
        </p:blipFill>
        <p:spPr>
          <a:xfrm>
            <a:off x="539552" y="4653136"/>
            <a:ext cx="3849370" cy="1533525"/>
          </a:xfrm>
          <a:prstGeom prst="rect">
            <a:avLst/>
          </a:prstGeom>
        </p:spPr>
      </p:pic>
    </p:spTree>
    <p:extLst>
      <p:ext uri="{BB962C8B-B14F-4D97-AF65-F5344CB8AC3E}">
        <p14:creationId xmlns:p14="http://schemas.microsoft.com/office/powerpoint/2010/main" val="1122206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27D864FB-8CB8-4D2C-A7A4-C29F956B177F}"/>
              </a:ext>
            </a:extLst>
          </p:cNvPr>
          <p:cNvCxnSpPr>
            <a:cxnSpLocks/>
          </p:cNvCxnSpPr>
          <p:nvPr/>
        </p:nvCxnSpPr>
        <p:spPr>
          <a:xfrm>
            <a:off x="0" y="1052736"/>
            <a:ext cx="9144000"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grpSp>
        <p:nvGrpSpPr>
          <p:cNvPr id="7" name="组合 6">
            <a:extLst>
              <a:ext uri="{FF2B5EF4-FFF2-40B4-BE49-F238E27FC236}">
                <a16:creationId xmlns:a16="http://schemas.microsoft.com/office/drawing/2014/main" id="{6A7AF4BC-206A-4985-9D0F-18A87BCC71A3}"/>
              </a:ext>
            </a:extLst>
          </p:cNvPr>
          <p:cNvGrpSpPr/>
          <p:nvPr/>
        </p:nvGrpSpPr>
        <p:grpSpPr>
          <a:xfrm>
            <a:off x="0" y="5157192"/>
            <a:ext cx="9144000" cy="691718"/>
            <a:chOff x="0" y="1606274"/>
            <a:chExt cx="9144000" cy="691718"/>
          </a:xfrm>
        </p:grpSpPr>
        <p:sp>
          <p:nvSpPr>
            <p:cNvPr id="2" name="矩形 1">
              <a:extLst>
                <a:ext uri="{FF2B5EF4-FFF2-40B4-BE49-F238E27FC236}">
                  <a16:creationId xmlns:a16="http://schemas.microsoft.com/office/drawing/2014/main" id="{F3B7E84A-B9B0-4534-83A8-BB6327A94A5B}"/>
                </a:ext>
              </a:extLst>
            </p:cNvPr>
            <p:cNvSpPr/>
            <p:nvPr/>
          </p:nvSpPr>
          <p:spPr>
            <a:xfrm flipV="1">
              <a:off x="0" y="1606274"/>
              <a:ext cx="9144000" cy="691718"/>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网络 509">
              <a:extLst>
                <a:ext uri="{FF2B5EF4-FFF2-40B4-BE49-F238E27FC236}">
                  <a16:creationId xmlns:a16="http://schemas.microsoft.com/office/drawing/2014/main" id="{C2266563-A55E-4FF0-8265-CC39285BE2CD}"/>
                </a:ext>
              </a:extLst>
            </p:cNvPr>
            <p:cNvSpPr>
              <a:spLocks/>
            </p:cNvSpPr>
            <p:nvPr/>
          </p:nvSpPr>
          <p:spPr bwMode="auto">
            <a:xfrm flipV="1">
              <a:off x="1043608" y="1717112"/>
              <a:ext cx="466344" cy="470042"/>
            </a:xfrm>
            <a:custGeom>
              <a:avLst/>
              <a:gdLst>
                <a:gd name="T0" fmla="*/ 102821 w 1889279"/>
                <a:gd name="T1" fmla="*/ 112131 h 1810503"/>
                <a:gd name="T2" fmla="*/ 91914 w 1889279"/>
                <a:gd name="T3" fmla="*/ 103945 h 1810503"/>
                <a:gd name="T4" fmla="*/ 48746 w 1889279"/>
                <a:gd name="T5" fmla="*/ 127249 h 1810503"/>
                <a:gd name="T6" fmla="*/ 32292 w 1889279"/>
                <a:gd name="T7" fmla="*/ 102730 h 1810503"/>
                <a:gd name="T8" fmla="*/ 58764 w 1889279"/>
                <a:gd name="T9" fmla="*/ 128526 h 1810503"/>
                <a:gd name="T10" fmla="*/ 35955 w 1889279"/>
                <a:gd name="T11" fmla="*/ 101132 h 1810503"/>
                <a:gd name="T12" fmla="*/ 62218 w 1889279"/>
                <a:gd name="T13" fmla="*/ 96289 h 1810503"/>
                <a:gd name="T14" fmla="*/ 68805 w 1889279"/>
                <a:gd name="T15" fmla="*/ 128209 h 1810503"/>
                <a:gd name="T16" fmla="*/ 62218 w 1889279"/>
                <a:gd name="T17" fmla="*/ 96289 h 1810503"/>
                <a:gd name="T18" fmla="*/ 123276 w 1889279"/>
                <a:gd name="T19" fmla="*/ 66171 h 1810503"/>
                <a:gd name="T20" fmla="*/ 93434 w 1889279"/>
                <a:gd name="T21" fmla="*/ 100021 h 1810503"/>
                <a:gd name="T22" fmla="*/ 62218 w 1889279"/>
                <a:gd name="T23" fmla="*/ 66171 h 1810503"/>
                <a:gd name="T24" fmla="*/ 89773 w 1889279"/>
                <a:gd name="T25" fmla="*/ 98385 h 1810503"/>
                <a:gd name="T26" fmla="*/ 62218 w 1889279"/>
                <a:gd name="T27" fmla="*/ 66171 h 1810503"/>
                <a:gd name="T28" fmla="*/ 58764 w 1889279"/>
                <a:gd name="T29" fmla="*/ 66171 h 1810503"/>
                <a:gd name="T30" fmla="*/ 34456 w 1889279"/>
                <a:gd name="T31" fmla="*/ 97202 h 1810503"/>
                <a:gd name="T32" fmla="*/ 0 w 1889279"/>
                <a:gd name="T33" fmla="*/ 66171 h 1810503"/>
                <a:gd name="T34" fmla="*/ 30872 w 1889279"/>
                <a:gd name="T35" fmla="*/ 98803 h 1810503"/>
                <a:gd name="T36" fmla="*/ 0 w 1889279"/>
                <a:gd name="T37" fmla="*/ 66171 h 1810503"/>
                <a:gd name="T38" fmla="*/ 58764 w 1889279"/>
                <a:gd name="T39" fmla="*/ 34853 h 1810503"/>
                <a:gd name="T40" fmla="*/ 29285 w 1889279"/>
                <a:gd name="T41" fmla="*/ 62198 h 1810503"/>
                <a:gd name="T42" fmla="*/ 88488 w 1889279"/>
                <a:gd name="T43" fmla="*/ 29098 h 1810503"/>
                <a:gd name="T44" fmla="*/ 62218 w 1889279"/>
                <a:gd name="T45" fmla="*/ 62198 h 1810503"/>
                <a:gd name="T46" fmla="*/ 88488 w 1889279"/>
                <a:gd name="T47" fmla="*/ 29098 h 1810503"/>
                <a:gd name="T48" fmla="*/ 31370 w 1889279"/>
                <a:gd name="T49" fmla="*/ 28328 h 1810503"/>
                <a:gd name="T50" fmla="*/ 16 w 1889279"/>
                <a:gd name="T51" fmla="*/ 62198 h 1810503"/>
                <a:gd name="T52" fmla="*/ 104764 w 1889279"/>
                <a:gd name="T53" fmla="*/ 18575 h 1810503"/>
                <a:gd name="T54" fmla="*/ 98878 w 1889279"/>
                <a:gd name="T55" fmla="*/ 62198 h 1810503"/>
                <a:gd name="T56" fmla="*/ 104764 w 1889279"/>
                <a:gd name="T57" fmla="*/ 18575 h 1810503"/>
                <a:gd name="T58" fmla="*/ 32937 w 1889279"/>
                <a:gd name="T59" fmla="*/ 24460 h 1810503"/>
                <a:gd name="T60" fmla="*/ 48817 w 1889279"/>
                <a:gd name="T61" fmla="*/ 1379 h 1810503"/>
                <a:gd name="T62" fmla="*/ 101958 w 1889279"/>
                <a:gd name="T63" fmla="*/ 15617 h 1810503"/>
                <a:gd name="T64" fmla="*/ 74230 w 1889279"/>
                <a:gd name="T65" fmla="*/ 1318 h 1810503"/>
                <a:gd name="T66" fmla="*/ 58764 w 1889279"/>
                <a:gd name="T67" fmla="*/ 30572 h 1810503"/>
                <a:gd name="T68" fmla="*/ 58087 w 1889279"/>
                <a:gd name="T69" fmla="*/ 156 h 1810503"/>
                <a:gd name="T70" fmla="*/ 62218 w 1889279"/>
                <a:gd name="T71" fmla="*/ 0 h 1810503"/>
                <a:gd name="T72" fmla="*/ 86913 w 1889279"/>
                <a:gd name="T73" fmla="*/ 25216 h 1810503"/>
                <a:gd name="T74" fmla="*/ 62218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rgbClr val="FF0000"/>
                </a:solidFill>
              </a:endParaRPr>
            </a:p>
          </p:txBody>
        </p:sp>
      </p:grpSp>
      <p:sp>
        <p:nvSpPr>
          <p:cNvPr id="3" name="Text Box 10">
            <a:extLst>
              <a:ext uri="{FF2B5EF4-FFF2-40B4-BE49-F238E27FC236}">
                <a16:creationId xmlns:a16="http://schemas.microsoft.com/office/drawing/2014/main" id="{99A46624-821E-4A7F-AD66-8ED274DFB8FA}"/>
              </a:ext>
            </a:extLst>
          </p:cNvPr>
          <p:cNvSpPr txBox="1">
            <a:spLocks noChangeArrowheads="1"/>
          </p:cNvSpPr>
          <p:nvPr/>
        </p:nvSpPr>
        <p:spPr bwMode="auto">
          <a:xfrm>
            <a:off x="1691680" y="1303000"/>
            <a:ext cx="7092280" cy="53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marL="742950" indent="-742950">
              <a:lnSpc>
                <a:spcPct val="130000"/>
              </a:lnSpc>
              <a:buFont typeface="Arial" panose="020B0604020202020204" pitchFamily="34" charset="0"/>
              <a:buAutoNum type="arabicPeriod"/>
            </a:pPr>
            <a:r>
              <a:rPr lang="zh-CN" altLang="en-US" sz="3200" b="1" dirty="0">
                <a:latin typeface="黑体" panose="02010609060101010101" pitchFamily="49" charset="-122"/>
                <a:ea typeface="黑体" panose="02010609060101010101" pitchFamily="49" charset="-122"/>
              </a:rPr>
              <a:t>立项依据</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主要研究内容与预期目标</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研究方法与技术路线</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关键技术与创新点</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AutoNum type="arabicPeriod"/>
            </a:pPr>
            <a:r>
              <a:rPr lang="zh-CN" altLang="en-US" sz="3200" b="1" dirty="0">
                <a:latin typeface="黑体" panose="02010609060101010101" pitchFamily="49" charset="-122"/>
                <a:ea typeface="黑体" panose="02010609060101010101" pitchFamily="49" charset="-122"/>
              </a:rPr>
              <a:t>学科交叉研究基础</a:t>
            </a:r>
            <a:endParaRPr lang="en-US" altLang="zh-CN" sz="3200" b="1" dirty="0">
              <a:latin typeface="黑体" panose="02010609060101010101" pitchFamily="49" charset="-122"/>
              <a:ea typeface="黑体" panose="02010609060101010101" pitchFamily="49" charset="-122"/>
            </a:endParaRPr>
          </a:p>
          <a:p>
            <a:pPr marL="742950" indent="-742950">
              <a:lnSpc>
                <a:spcPct val="130000"/>
              </a:lnSpc>
              <a:buFont typeface="Arial" panose="020B0604020202020204" pitchFamily="34" charset="0"/>
              <a:buAutoNum type="arabicPeriod"/>
            </a:pPr>
            <a:r>
              <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预期成果形式与内容</a:t>
            </a:r>
          </a:p>
          <a:p>
            <a:pPr marL="742950" indent="-742950">
              <a:lnSpc>
                <a:spcPct val="130000"/>
              </a:lnSpc>
              <a:buAutoNum type="arabicPeriod"/>
            </a:pPr>
            <a:endParaRPr lang="zh-CN" altLang="en-US"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 name="Text Box 10">
            <a:extLst>
              <a:ext uri="{FF2B5EF4-FFF2-40B4-BE49-F238E27FC236}">
                <a16:creationId xmlns:a16="http://schemas.microsoft.com/office/drawing/2014/main" id="{11D2D8DB-DF59-45A8-9E40-88EE871BE4C3}"/>
              </a:ext>
            </a:extLst>
          </p:cNvPr>
          <p:cNvSpPr txBox="1">
            <a:spLocks noChangeArrowheads="1"/>
          </p:cNvSpPr>
          <p:nvPr/>
        </p:nvSpPr>
        <p:spPr bwMode="auto">
          <a:xfrm>
            <a:off x="3453745" y="254198"/>
            <a:ext cx="2236510" cy="7078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None/>
            </a:pPr>
            <a:r>
              <a:rPr lang="zh-CN" altLang="en-US" sz="4000" b="1" dirty="0">
                <a:solidFill>
                  <a:srgbClr val="FF000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汇报提纲</a:t>
            </a:r>
          </a:p>
        </p:txBody>
      </p:sp>
    </p:spTree>
    <p:extLst>
      <p:ext uri="{BB962C8B-B14F-4D97-AF65-F5344CB8AC3E}">
        <p14:creationId xmlns:p14="http://schemas.microsoft.com/office/powerpoint/2010/main" val="89514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68D1462-AEC1-4CCC-B947-CA5EDC0208B1}"/>
              </a:ext>
            </a:extLst>
          </p:cNvPr>
          <p:cNvSpPr>
            <a:spLocks noGrp="1"/>
          </p:cNvSpPr>
          <p:nvPr>
            <p:ph type="sldNum" sz="quarter" idx="12"/>
          </p:nvPr>
        </p:nvSpPr>
        <p:spPr>
          <a:xfrm>
            <a:off x="7086600" y="6492145"/>
            <a:ext cx="2057400" cy="365125"/>
          </a:xfrm>
        </p:spPr>
        <p:txBody>
          <a:bodyPr/>
          <a:lstStyle/>
          <a:p>
            <a:fld id="{8D671B65-C10E-8F4A-8749-824F9A1D4539}" type="slidenum">
              <a:rPr lang="en-US" smtClean="0"/>
              <a:pPr/>
              <a:t>45</a:t>
            </a:fld>
            <a:endParaRPr lang="en-US" dirty="0"/>
          </a:p>
        </p:txBody>
      </p:sp>
      <p:sp>
        <p:nvSpPr>
          <p:cNvPr id="4" name="Shape 872">
            <a:extLst>
              <a:ext uri="{FF2B5EF4-FFF2-40B4-BE49-F238E27FC236}">
                <a16:creationId xmlns:a16="http://schemas.microsoft.com/office/drawing/2014/main" id="{8B2C6C1C-8113-4F0D-AE18-977F145996B6}"/>
              </a:ext>
            </a:extLst>
          </p:cNvPr>
          <p:cNvSpPr/>
          <p:nvPr/>
        </p:nvSpPr>
        <p:spPr>
          <a:xfrm>
            <a:off x="357698" y="5085185"/>
            <a:ext cx="8347662" cy="1026548"/>
          </a:xfrm>
          <a:prstGeom prst="roundRect">
            <a:avLst>
              <a:gd name="adj" fmla="val 16667"/>
            </a:avLst>
          </a:prstGeom>
          <a:solidFill>
            <a:srgbClr val="F2F2F2"/>
          </a:solidFill>
          <a:ln w="25400">
            <a:solidFill>
              <a:srgbClr val="3333CC"/>
            </a:solidFill>
          </a:ln>
        </p:spPr>
        <p:txBody>
          <a:bodyPr lIns="0" tIns="0" rIns="0" bIns="0" anchor="ctr"/>
          <a:lstStyle/>
          <a:p>
            <a:pPr lvl="0" algn="ctr">
              <a:defRPr>
                <a:latin typeface="Times New Roman"/>
                <a:ea typeface="Times New Roman"/>
                <a:cs typeface="Times New Roman"/>
                <a:sym typeface="Times New Roman"/>
              </a:defRPr>
            </a:pPr>
            <a:r>
              <a:rPr lang="zh-CN" altLang="en-US" b="1" kern="100" dirty="0">
                <a:latin typeface="黑体" panose="02010609060101010101" pitchFamily="49" charset="-122"/>
                <a:ea typeface="黑体" panose="02010609060101010101" pitchFamily="49" charset="-122"/>
                <a:cs typeface="宋体" panose="02010600030101010101" pitchFamily="2" charset="-122"/>
              </a:rPr>
              <a:t>该项目拟培养</a:t>
            </a:r>
            <a:r>
              <a:rPr lang="en-US" b="1" kern="100" dirty="0">
                <a:latin typeface="黑体" panose="02010609060101010101" pitchFamily="49" charset="-122"/>
                <a:ea typeface="黑体" panose="02010609060101010101" pitchFamily="49" charset="-122"/>
                <a:cs typeface="宋体" panose="02010600030101010101" pitchFamily="2" charset="-122"/>
              </a:rPr>
              <a:t>2</a:t>
            </a:r>
            <a:r>
              <a:rPr lang="zh-CN" altLang="en-US" b="1" kern="100" dirty="0">
                <a:latin typeface="黑体" panose="02010609060101010101" pitchFamily="49" charset="-122"/>
                <a:ea typeface="黑体" panose="02010609060101010101" pitchFamily="49" charset="-122"/>
                <a:cs typeface="宋体" panose="02010600030101010101" pitchFamily="2" charset="-122"/>
              </a:rPr>
              <a:t>名博士和</a:t>
            </a:r>
            <a:r>
              <a:rPr lang="en-US" b="1" kern="100" dirty="0">
                <a:latin typeface="黑体" panose="02010609060101010101" pitchFamily="49" charset="-122"/>
                <a:ea typeface="黑体" panose="02010609060101010101" pitchFamily="49" charset="-122"/>
                <a:cs typeface="宋体" panose="02010600030101010101" pitchFamily="2" charset="-122"/>
              </a:rPr>
              <a:t>2</a:t>
            </a:r>
            <a:r>
              <a:rPr lang="zh-CN" altLang="en-US" b="1" kern="100" dirty="0">
                <a:latin typeface="黑体" panose="02010609060101010101" pitchFamily="49" charset="-122"/>
                <a:ea typeface="黑体" panose="02010609060101010101" pitchFamily="49" charset="-122"/>
                <a:cs typeface="宋体" panose="02010600030101010101" pitchFamily="2" charset="-122"/>
              </a:rPr>
              <a:t>名硕士，预期成果以发表论文形式展示，项目完成拟发表</a:t>
            </a:r>
            <a:r>
              <a:rPr lang="en-US" b="1" kern="100" dirty="0">
                <a:latin typeface="黑体" panose="02010609060101010101" pitchFamily="49" charset="-122"/>
                <a:ea typeface="黑体" panose="02010609060101010101" pitchFamily="49" charset="-122"/>
                <a:cs typeface="宋体" panose="02010600030101010101" pitchFamily="2" charset="-122"/>
              </a:rPr>
              <a:t>SCI</a:t>
            </a:r>
            <a:r>
              <a:rPr lang="zh-CN" altLang="en-US" b="1" kern="100" dirty="0">
                <a:latin typeface="黑体" panose="02010609060101010101" pitchFamily="49" charset="-122"/>
                <a:ea typeface="黑体" panose="02010609060101010101" pitchFamily="49" charset="-122"/>
                <a:cs typeface="宋体" panose="02010600030101010101" pitchFamily="2" charset="-122"/>
              </a:rPr>
              <a:t>论文</a:t>
            </a:r>
            <a:r>
              <a:rPr lang="en-US" b="1" kern="100" dirty="0">
                <a:latin typeface="黑体" panose="02010609060101010101" pitchFamily="49" charset="-122"/>
                <a:ea typeface="黑体" panose="02010609060101010101" pitchFamily="49" charset="-122"/>
                <a:cs typeface="宋体" panose="02010600030101010101" pitchFamily="2" charset="-122"/>
              </a:rPr>
              <a:t>6</a:t>
            </a:r>
            <a:r>
              <a:rPr lang="zh-CN" altLang="en-US" b="1" kern="100" dirty="0">
                <a:latin typeface="黑体" panose="02010609060101010101" pitchFamily="49" charset="-122"/>
                <a:ea typeface="黑体" panose="02010609060101010101" pitchFamily="49" charset="-122"/>
                <a:cs typeface="宋体" panose="02010600030101010101" pitchFamily="2" charset="-122"/>
              </a:rPr>
              <a:t>篇。</a:t>
            </a:r>
            <a:endParaRPr b="1" dirty="0">
              <a:latin typeface="黑体" panose="02010609060101010101" pitchFamily="49" charset="-122"/>
              <a:ea typeface="黑体" panose="02010609060101010101" pitchFamily="49" charset="-122"/>
            </a:endParaRPr>
          </a:p>
        </p:txBody>
      </p:sp>
      <p:sp>
        <p:nvSpPr>
          <p:cNvPr id="15" name="Shape 884">
            <a:extLst>
              <a:ext uri="{FF2B5EF4-FFF2-40B4-BE49-F238E27FC236}">
                <a16:creationId xmlns:a16="http://schemas.microsoft.com/office/drawing/2014/main" id="{F28B504B-E35B-4FC7-B5DB-0E85FB99EDAE}"/>
              </a:ext>
            </a:extLst>
          </p:cNvPr>
          <p:cNvSpPr/>
          <p:nvPr/>
        </p:nvSpPr>
        <p:spPr>
          <a:xfrm>
            <a:off x="400108" y="1067904"/>
            <a:ext cx="8492372" cy="13849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b="0">
                <a:solidFill>
                  <a:srgbClr val="104D79"/>
                </a:solidFill>
                <a:latin typeface="华文楷体"/>
                <a:ea typeface="华文楷体"/>
                <a:cs typeface="华文楷体"/>
                <a:sym typeface="华文楷体"/>
              </a:defRPr>
            </a:lvl1pPr>
          </a:lstStyle>
          <a:p>
            <a:pPr marL="342900" lvl="0" indent="-342900">
              <a:lnSpc>
                <a:spcPct val="150000"/>
              </a:lnSpc>
              <a:buFont typeface="Wingdings" panose="05000000000000000000" pitchFamily="2" charset="2"/>
              <a:buChar char="q"/>
              <a:defRPr sz="1800">
                <a:solidFill>
                  <a:srgbClr val="000000"/>
                </a:solidFill>
              </a:defRPr>
            </a:pPr>
            <a:r>
              <a:rPr sz="2000" dirty="0" err="1">
                <a:solidFill>
                  <a:schemeClr val="tx1"/>
                </a:solidFill>
                <a:latin typeface="黑体" panose="02010609060101010101" pitchFamily="49" charset="-122"/>
                <a:ea typeface="黑体" panose="02010609060101010101" pitchFamily="49" charset="-122"/>
                <a:cs typeface="+mn-cs"/>
              </a:rPr>
              <a:t>多学科交叉</a:t>
            </a:r>
            <a:r>
              <a:rPr lang="zh-CN" altLang="en-US" sz="2000" dirty="0">
                <a:solidFill>
                  <a:schemeClr val="tx1"/>
                </a:solidFill>
                <a:latin typeface="黑体" panose="02010609060101010101" pitchFamily="49" charset="-122"/>
                <a:ea typeface="黑体" panose="02010609060101010101" pitchFamily="49" charset="-122"/>
                <a:cs typeface="+mn-cs"/>
              </a:rPr>
              <a:t>可以实现</a:t>
            </a:r>
            <a:r>
              <a:rPr sz="2000" dirty="0" err="1">
                <a:solidFill>
                  <a:schemeClr val="tx1"/>
                </a:solidFill>
                <a:latin typeface="黑体" panose="02010609060101010101" pitchFamily="49" charset="-122"/>
                <a:ea typeface="黑体" panose="02010609060101010101" pitchFamily="49" charset="-122"/>
                <a:cs typeface="+mn-cs"/>
              </a:rPr>
              <a:t>优势互补、资源共享、协同创新</a:t>
            </a:r>
            <a:r>
              <a:rPr sz="2000" dirty="0">
                <a:solidFill>
                  <a:schemeClr val="tx1"/>
                </a:solidFill>
                <a:latin typeface="黑体" panose="02010609060101010101" pitchFamily="49" charset="-122"/>
                <a:ea typeface="黑体" panose="02010609060101010101" pitchFamily="49" charset="-122"/>
                <a:cs typeface="+mn-cs"/>
              </a:rPr>
              <a:t>，</a:t>
            </a:r>
            <a:r>
              <a:rPr lang="zh-CN" altLang="en-US" sz="2000" dirty="0">
                <a:solidFill>
                  <a:schemeClr val="tx1"/>
                </a:solidFill>
                <a:latin typeface="黑体" panose="02010609060101010101" pitchFamily="49" charset="-122"/>
                <a:ea typeface="黑体" panose="02010609060101010101" pitchFamily="49" charset="-122"/>
                <a:cs typeface="+mn-cs"/>
              </a:rPr>
              <a:t>通过</a:t>
            </a:r>
            <a:r>
              <a:rPr sz="2000" dirty="0" err="1">
                <a:solidFill>
                  <a:schemeClr val="tx1"/>
                </a:solidFill>
                <a:latin typeface="黑体" panose="02010609060101010101" pitchFamily="49" charset="-122"/>
                <a:ea typeface="黑体" panose="02010609060101010101" pitchFamily="49" charset="-122"/>
                <a:cs typeface="+mn-cs"/>
              </a:rPr>
              <a:t>多学科</a:t>
            </a:r>
            <a:r>
              <a:rPr lang="zh-CN" altLang="en-US" sz="2000" dirty="0">
                <a:solidFill>
                  <a:schemeClr val="tx1"/>
                </a:solidFill>
                <a:latin typeface="黑体" panose="02010609060101010101" pitchFamily="49" charset="-122"/>
                <a:ea typeface="黑体" panose="02010609060101010101" pitchFamily="49" charset="-122"/>
                <a:cs typeface="+mn-cs"/>
              </a:rPr>
              <a:t>交叉项目合作</a:t>
            </a:r>
            <a:r>
              <a:rPr sz="2000" dirty="0">
                <a:solidFill>
                  <a:schemeClr val="tx1"/>
                </a:solidFill>
                <a:latin typeface="黑体" panose="02010609060101010101" pitchFamily="49" charset="-122"/>
                <a:ea typeface="黑体" panose="02010609060101010101" pitchFamily="49" charset="-122"/>
                <a:cs typeface="+mn-cs"/>
              </a:rPr>
              <a:t>，</a:t>
            </a:r>
            <a:r>
              <a:rPr lang="zh-CN" altLang="en-US" sz="2000" dirty="0">
                <a:solidFill>
                  <a:schemeClr val="tx1"/>
                </a:solidFill>
                <a:latin typeface="黑体" panose="02010609060101010101" pitchFamily="49" charset="-122"/>
                <a:ea typeface="黑体" panose="02010609060101010101" pitchFamily="49" charset="-122"/>
                <a:cs typeface="+mn-cs"/>
              </a:rPr>
              <a:t>可</a:t>
            </a:r>
            <a:r>
              <a:rPr sz="2000" dirty="0" err="1">
                <a:solidFill>
                  <a:schemeClr val="tx1"/>
                </a:solidFill>
                <a:latin typeface="黑体" panose="02010609060101010101" pitchFamily="49" charset="-122"/>
                <a:ea typeface="黑体" panose="02010609060101010101" pitchFamily="49" charset="-122"/>
                <a:cs typeface="+mn-cs"/>
              </a:rPr>
              <a:t>提高研究生的培养质量，提升研究生的学术水平</a:t>
            </a:r>
            <a:endParaRPr lang="en-US" sz="2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342900" lvl="0" indent="-342900">
              <a:lnSpc>
                <a:spcPct val="150000"/>
              </a:lnSpc>
              <a:buFont typeface="Wingdings" panose="05000000000000000000" pitchFamily="2" charset="2"/>
              <a:buChar char="q"/>
              <a:defRPr sz="1800">
                <a:solidFill>
                  <a:srgbClr val="000000"/>
                </a:solidFill>
              </a:defRPr>
            </a:pPr>
            <a:r>
              <a:rPr lang="zh-CN" altLang="en-US" sz="2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该项目的预期成果主要以</a:t>
            </a:r>
            <a:r>
              <a:rPr lang="zh-CN" altLang="en-US" sz="2000" b="1" dirty="0">
                <a:solidFill>
                  <a:srgbClr val="3333CC"/>
                </a:solidFill>
                <a:latin typeface="黑体" panose="02010609060101010101" pitchFamily="49" charset="-122"/>
                <a:ea typeface="黑体" panose="02010609060101010101" pitchFamily="49" charset="-122"/>
                <a:cs typeface="Times New Roman" panose="02020603050405020304" pitchFamily="18" charset="0"/>
              </a:rPr>
              <a:t>人才培养</a:t>
            </a:r>
            <a:r>
              <a:rPr lang="zh-CN" altLang="en-US" sz="2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和</a:t>
            </a:r>
            <a:r>
              <a:rPr lang="zh-CN" altLang="en-US" sz="2000" b="1" dirty="0">
                <a:solidFill>
                  <a:srgbClr val="3333CC"/>
                </a:solidFill>
                <a:latin typeface="黑体" panose="02010609060101010101" pitchFamily="49" charset="-122"/>
                <a:ea typeface="黑体" panose="02010609060101010101" pitchFamily="49" charset="-122"/>
                <a:cs typeface="Times New Roman" panose="02020603050405020304" pitchFamily="18" charset="0"/>
              </a:rPr>
              <a:t>论文发表形式</a:t>
            </a:r>
            <a:r>
              <a:rPr lang="zh-CN" altLang="en-US" sz="20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展现</a:t>
            </a:r>
            <a:endParaRPr sz="20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22" name="组合 21">
            <a:extLst>
              <a:ext uri="{FF2B5EF4-FFF2-40B4-BE49-F238E27FC236}">
                <a16:creationId xmlns:a16="http://schemas.microsoft.com/office/drawing/2014/main" id="{A1EC0A4A-0044-457E-9027-D5D7A5E928A8}"/>
              </a:ext>
            </a:extLst>
          </p:cNvPr>
          <p:cNvGrpSpPr/>
          <p:nvPr/>
        </p:nvGrpSpPr>
        <p:grpSpPr>
          <a:xfrm>
            <a:off x="357698" y="2580148"/>
            <a:ext cx="8256139" cy="1008113"/>
            <a:chOff x="-612576" y="2854498"/>
            <a:chExt cx="7632847" cy="1008113"/>
          </a:xfrm>
        </p:grpSpPr>
        <p:sp>
          <p:nvSpPr>
            <p:cNvPr id="5" name="Shape 873">
              <a:extLst>
                <a:ext uri="{FF2B5EF4-FFF2-40B4-BE49-F238E27FC236}">
                  <a16:creationId xmlns:a16="http://schemas.microsoft.com/office/drawing/2014/main" id="{DE35091B-8C48-439D-B4C0-2538A1D04399}"/>
                </a:ext>
              </a:extLst>
            </p:cNvPr>
            <p:cNvSpPr/>
            <p:nvPr/>
          </p:nvSpPr>
          <p:spPr>
            <a:xfrm>
              <a:off x="-612576" y="2854498"/>
              <a:ext cx="7632847" cy="1008113"/>
            </a:xfrm>
            <a:prstGeom prst="roundRect">
              <a:avLst>
                <a:gd name="adj" fmla="val 16667"/>
              </a:avLst>
            </a:prstGeom>
            <a:solidFill>
              <a:srgbClr val="F2F2F2"/>
            </a:solidFill>
            <a:ln w="25400">
              <a:solidFill>
                <a:srgbClr val="CC3300"/>
              </a:solidFill>
            </a:ln>
          </p:spPr>
          <p:txBody>
            <a:bodyPr lIns="0" tIns="0" rIns="0" bIns="0" anchor="ctr"/>
            <a:lstStyle/>
            <a:p>
              <a:pPr lvl="0" algn="ctr">
                <a:defRPr>
                  <a:latin typeface="Times New Roman"/>
                  <a:ea typeface="Times New Roman"/>
                  <a:cs typeface="Times New Roman"/>
                  <a:sym typeface="Times New Roman"/>
                </a:defRPr>
              </a:pPr>
              <a:endParaRPr>
                <a:latin typeface="黑体" panose="02010609060101010101" pitchFamily="49" charset="-122"/>
                <a:ea typeface="黑体" panose="02010609060101010101" pitchFamily="49" charset="-122"/>
              </a:endParaRPr>
            </a:p>
          </p:txBody>
        </p:sp>
        <p:sp>
          <p:nvSpPr>
            <p:cNvPr id="9" name="Shape 878">
              <a:extLst>
                <a:ext uri="{FF2B5EF4-FFF2-40B4-BE49-F238E27FC236}">
                  <a16:creationId xmlns:a16="http://schemas.microsoft.com/office/drawing/2014/main" id="{B9CFD873-4428-47B1-9F01-7A33F6BFD3DA}"/>
                </a:ext>
              </a:extLst>
            </p:cNvPr>
            <p:cNvSpPr/>
            <p:nvPr/>
          </p:nvSpPr>
          <p:spPr>
            <a:xfrm>
              <a:off x="339219" y="3203217"/>
              <a:ext cx="2166207" cy="276999"/>
            </a:xfrm>
            <a:prstGeom prst="rect">
              <a:avLst/>
            </a:prstGeom>
            <a:solidFill>
              <a:srgbClr val="D9D9D9"/>
            </a:solidFill>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b="0">
                  <a:solidFill>
                    <a:srgbClr val="0065A6"/>
                  </a:solidFill>
                  <a:latin typeface="华文楷体"/>
                  <a:ea typeface="华文楷体"/>
                  <a:cs typeface="华文楷体"/>
                  <a:sym typeface="华文楷体"/>
                </a:defRPr>
              </a:lvl1pPr>
            </a:lstStyle>
            <a:p>
              <a:pPr lvl="0">
                <a:defRPr sz="1800">
                  <a:solidFill>
                    <a:srgbClr val="000000"/>
                  </a:solidFill>
                </a:defRPr>
              </a:pPr>
              <a:r>
                <a:rPr dirty="0" err="1">
                  <a:solidFill>
                    <a:schemeClr val="tx1"/>
                  </a:solidFill>
                  <a:latin typeface="黑体" panose="02010609060101010101" pitchFamily="49" charset="-122"/>
                  <a:ea typeface="黑体" panose="02010609060101010101" pitchFamily="49" charset="-122"/>
                </a:rPr>
                <a:t>动力工程及工程热物理</a:t>
              </a:r>
              <a:endParaRPr dirty="0">
                <a:solidFill>
                  <a:schemeClr val="tx1"/>
                </a:solidFill>
                <a:latin typeface="黑体" panose="02010609060101010101" pitchFamily="49" charset="-122"/>
                <a:ea typeface="黑体" panose="02010609060101010101" pitchFamily="49" charset="-122"/>
              </a:endParaRPr>
            </a:p>
          </p:txBody>
        </p:sp>
        <p:sp>
          <p:nvSpPr>
            <p:cNvPr id="10" name="Shape 879">
              <a:extLst>
                <a:ext uri="{FF2B5EF4-FFF2-40B4-BE49-F238E27FC236}">
                  <a16:creationId xmlns:a16="http://schemas.microsoft.com/office/drawing/2014/main" id="{42A2383F-AF45-4D29-B63C-C21387BCD822}"/>
                </a:ext>
              </a:extLst>
            </p:cNvPr>
            <p:cNvSpPr/>
            <p:nvPr/>
          </p:nvSpPr>
          <p:spPr>
            <a:xfrm>
              <a:off x="4691930" y="3201325"/>
              <a:ext cx="1625776" cy="276999"/>
            </a:xfrm>
            <a:prstGeom prst="rect">
              <a:avLst/>
            </a:prstGeom>
            <a:solidFill>
              <a:srgbClr val="D9D9D9"/>
            </a:solidFill>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b="0">
                  <a:solidFill>
                    <a:srgbClr val="0065A6"/>
                  </a:solidFill>
                  <a:latin typeface="华文楷体"/>
                  <a:ea typeface="华文楷体"/>
                  <a:cs typeface="华文楷体"/>
                  <a:sym typeface="华文楷体"/>
                </a:defRPr>
              </a:lvl1pPr>
            </a:lstStyle>
            <a:p>
              <a:pPr lvl="0">
                <a:defRPr sz="1800">
                  <a:solidFill>
                    <a:srgbClr val="000000"/>
                  </a:solidFill>
                </a:defRPr>
              </a:pPr>
              <a:r>
                <a:rPr dirty="0">
                  <a:solidFill>
                    <a:schemeClr val="tx1"/>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城市规划</a:t>
              </a:r>
              <a:r>
                <a:rPr dirty="0">
                  <a:solidFill>
                    <a:schemeClr val="tx1"/>
                  </a:solidFill>
                  <a:latin typeface="黑体" panose="02010609060101010101" pitchFamily="49" charset="-122"/>
                  <a:ea typeface="黑体" panose="02010609060101010101" pitchFamily="49" charset="-122"/>
                </a:rPr>
                <a:t> </a:t>
              </a:r>
            </a:p>
          </p:txBody>
        </p:sp>
        <p:sp>
          <p:nvSpPr>
            <p:cNvPr id="13" name="Shape 882">
              <a:extLst>
                <a:ext uri="{FF2B5EF4-FFF2-40B4-BE49-F238E27FC236}">
                  <a16:creationId xmlns:a16="http://schemas.microsoft.com/office/drawing/2014/main" id="{51EA0245-C8F5-4995-9DBC-39506F200370}"/>
                </a:ext>
              </a:extLst>
            </p:cNvPr>
            <p:cNvSpPr/>
            <p:nvPr/>
          </p:nvSpPr>
          <p:spPr>
            <a:xfrm>
              <a:off x="-302787" y="3140969"/>
              <a:ext cx="850028" cy="369328"/>
            </a:xfrm>
            <a:prstGeom prst="rect">
              <a:avLst/>
            </a:prstGeom>
            <a:ln w="12700">
              <a:noFill/>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b="0">
                  <a:solidFill>
                    <a:srgbClr val="0065A6"/>
                  </a:solidFill>
                  <a:latin typeface="华文细黑"/>
                  <a:ea typeface="华文细黑"/>
                  <a:cs typeface="华文细黑"/>
                  <a:sym typeface="华文细黑"/>
                </a:defRPr>
              </a:lvl1pPr>
            </a:lstStyle>
            <a:p>
              <a:pPr lvl="0">
                <a:defRPr sz="1800">
                  <a:solidFill>
                    <a:srgbClr val="000000"/>
                  </a:solidFill>
                </a:defRPr>
              </a:pPr>
              <a:r>
                <a:rPr dirty="0">
                  <a:solidFill>
                    <a:srgbClr val="3333CC"/>
                  </a:solidFill>
                  <a:latin typeface="黑体" panose="02010609060101010101" pitchFamily="49" charset="-122"/>
                  <a:ea typeface="黑体" panose="02010609060101010101" pitchFamily="49" charset="-122"/>
                </a:rPr>
                <a:t>学科</a:t>
              </a:r>
            </a:p>
          </p:txBody>
        </p:sp>
        <p:sp>
          <p:nvSpPr>
            <p:cNvPr id="20" name="Shape 889">
              <a:extLst>
                <a:ext uri="{FF2B5EF4-FFF2-40B4-BE49-F238E27FC236}">
                  <a16:creationId xmlns:a16="http://schemas.microsoft.com/office/drawing/2014/main" id="{635255C1-5BB2-4854-B605-0296A0FB273E}"/>
                </a:ext>
              </a:extLst>
            </p:cNvPr>
            <p:cNvSpPr/>
            <p:nvPr/>
          </p:nvSpPr>
          <p:spPr>
            <a:xfrm>
              <a:off x="2729920" y="2948816"/>
              <a:ext cx="1523149" cy="276999"/>
            </a:xfrm>
            <a:prstGeom prst="rect">
              <a:avLst/>
            </a:prstGeom>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400" b="0">
                  <a:solidFill>
                    <a:srgbClr val="FF0000"/>
                  </a:solidFill>
                  <a:latin typeface="华文细黑"/>
                  <a:ea typeface="华文细黑"/>
                  <a:cs typeface="华文细黑"/>
                  <a:sym typeface="华文细黑"/>
                </a:defRPr>
              </a:lvl1pPr>
            </a:lstStyle>
            <a:p>
              <a:pPr lvl="0" algn="ctr">
                <a:defRPr sz="1800">
                  <a:solidFill>
                    <a:srgbClr val="000000"/>
                  </a:solidFill>
                </a:defRPr>
              </a:pPr>
              <a:r>
                <a:rPr sz="1800" dirty="0" err="1">
                  <a:solidFill>
                    <a:schemeClr val="tx1"/>
                  </a:solidFill>
                  <a:latin typeface="黑体" panose="02010609060101010101" pitchFamily="49" charset="-122"/>
                  <a:ea typeface="黑体" panose="02010609060101010101" pitchFamily="49" charset="-122"/>
                </a:rPr>
                <a:t>学科交叉</a:t>
              </a:r>
              <a:endParaRPr sz="1800" dirty="0">
                <a:solidFill>
                  <a:schemeClr val="tx1"/>
                </a:solidFill>
                <a:latin typeface="黑体" panose="02010609060101010101" pitchFamily="49" charset="-122"/>
                <a:ea typeface="黑体" panose="02010609060101010101" pitchFamily="49" charset="-122"/>
              </a:endParaRPr>
            </a:p>
          </p:txBody>
        </p:sp>
        <p:sp>
          <p:nvSpPr>
            <p:cNvPr id="21" name="Shape 890">
              <a:extLst>
                <a:ext uri="{FF2B5EF4-FFF2-40B4-BE49-F238E27FC236}">
                  <a16:creationId xmlns:a16="http://schemas.microsoft.com/office/drawing/2014/main" id="{FF693AA1-090A-4747-A806-A7BD889ABB14}"/>
                </a:ext>
              </a:extLst>
            </p:cNvPr>
            <p:cNvSpPr/>
            <p:nvPr/>
          </p:nvSpPr>
          <p:spPr>
            <a:xfrm rot="5400000">
              <a:off x="3293470" y="2529215"/>
              <a:ext cx="396047" cy="1656187"/>
            </a:xfrm>
            <a:custGeom>
              <a:avLst/>
              <a:gdLst/>
              <a:ahLst/>
              <a:cxnLst>
                <a:cxn ang="0">
                  <a:pos x="wd2" y="hd2"/>
                </a:cxn>
                <a:cxn ang="5400000">
                  <a:pos x="wd2" y="hd2"/>
                </a:cxn>
                <a:cxn ang="10800000">
                  <a:pos x="wd2" y="hd2"/>
                </a:cxn>
                <a:cxn ang="16200000">
                  <a:pos x="wd2" y="hd2"/>
                </a:cxn>
              </a:cxnLst>
              <a:rect l="0" t="0" r="r" b="b"/>
              <a:pathLst>
                <a:path w="21600" h="21600" extrusionOk="0">
                  <a:moveTo>
                    <a:pt x="0" y="2583"/>
                  </a:moveTo>
                  <a:lnTo>
                    <a:pt x="10800" y="0"/>
                  </a:lnTo>
                  <a:lnTo>
                    <a:pt x="21600" y="2583"/>
                  </a:lnTo>
                  <a:lnTo>
                    <a:pt x="16200" y="2583"/>
                  </a:lnTo>
                  <a:lnTo>
                    <a:pt x="16200" y="19017"/>
                  </a:lnTo>
                  <a:lnTo>
                    <a:pt x="21600" y="19017"/>
                  </a:lnTo>
                  <a:lnTo>
                    <a:pt x="10800" y="21600"/>
                  </a:lnTo>
                  <a:lnTo>
                    <a:pt x="0" y="19017"/>
                  </a:lnTo>
                  <a:lnTo>
                    <a:pt x="5400" y="19017"/>
                  </a:lnTo>
                  <a:lnTo>
                    <a:pt x="5400" y="2583"/>
                  </a:lnTo>
                  <a:close/>
                </a:path>
              </a:pathLst>
            </a:custGeom>
            <a:solidFill>
              <a:srgbClr val="3333CC"/>
            </a:solidFill>
            <a:ln w="25400">
              <a:noFill/>
            </a:ln>
          </p:spPr>
          <p:txBody>
            <a:bodyPr lIns="0" tIns="0" rIns="0" bIns="0" anchor="ctr"/>
            <a:lstStyle/>
            <a:p>
              <a:pPr lvl="0" algn="ctr">
                <a:defRPr>
                  <a:latin typeface="Times New Roman"/>
                  <a:ea typeface="Times New Roman"/>
                  <a:cs typeface="Times New Roman"/>
                  <a:sym typeface="Times New Roman"/>
                </a:defRPr>
              </a:pPr>
              <a:endParaRPr>
                <a:latin typeface="黑体" panose="02010609060101010101" pitchFamily="49" charset="-122"/>
                <a:ea typeface="黑体" panose="02010609060101010101" pitchFamily="49" charset="-122"/>
              </a:endParaRPr>
            </a:p>
          </p:txBody>
        </p:sp>
      </p:grpSp>
      <p:sp>
        <p:nvSpPr>
          <p:cNvPr id="24" name="矩形 23">
            <a:extLst>
              <a:ext uri="{FF2B5EF4-FFF2-40B4-BE49-F238E27FC236}">
                <a16:creationId xmlns:a16="http://schemas.microsoft.com/office/drawing/2014/main" id="{0064CBF1-ABE5-4C3B-9ABD-6C129F12C73D}"/>
              </a:ext>
            </a:extLst>
          </p:cNvPr>
          <p:cNvSpPr/>
          <p:nvPr/>
        </p:nvSpPr>
        <p:spPr>
          <a:xfrm>
            <a:off x="251520" y="116632"/>
            <a:ext cx="3974165" cy="57304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6.</a:t>
            </a: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预期成果形式与内容</a:t>
            </a:r>
          </a:p>
        </p:txBody>
      </p:sp>
      <p:grpSp>
        <p:nvGrpSpPr>
          <p:cNvPr id="25" name="组合 24">
            <a:extLst>
              <a:ext uri="{FF2B5EF4-FFF2-40B4-BE49-F238E27FC236}">
                <a16:creationId xmlns:a16="http://schemas.microsoft.com/office/drawing/2014/main" id="{EBBDD24A-25DC-4E1F-A0A8-6C8CF19EE349}"/>
              </a:ext>
            </a:extLst>
          </p:cNvPr>
          <p:cNvGrpSpPr/>
          <p:nvPr/>
        </p:nvGrpSpPr>
        <p:grpSpPr>
          <a:xfrm>
            <a:off x="366243" y="3814859"/>
            <a:ext cx="8256139" cy="1008113"/>
            <a:chOff x="-612576" y="2854498"/>
            <a:chExt cx="7632847" cy="1008113"/>
          </a:xfrm>
        </p:grpSpPr>
        <p:sp>
          <p:nvSpPr>
            <p:cNvPr id="26" name="Shape 873">
              <a:extLst>
                <a:ext uri="{FF2B5EF4-FFF2-40B4-BE49-F238E27FC236}">
                  <a16:creationId xmlns:a16="http://schemas.microsoft.com/office/drawing/2014/main" id="{FC4D0AE8-42BD-475D-B86E-D92DC5D69416}"/>
                </a:ext>
              </a:extLst>
            </p:cNvPr>
            <p:cNvSpPr/>
            <p:nvPr/>
          </p:nvSpPr>
          <p:spPr>
            <a:xfrm>
              <a:off x="-612576" y="2854498"/>
              <a:ext cx="7632847" cy="1008113"/>
            </a:xfrm>
            <a:prstGeom prst="roundRect">
              <a:avLst>
                <a:gd name="adj" fmla="val 16667"/>
              </a:avLst>
            </a:prstGeom>
            <a:solidFill>
              <a:srgbClr val="F2F2F2"/>
            </a:solidFill>
            <a:ln w="25400">
              <a:solidFill>
                <a:srgbClr val="CC3300"/>
              </a:solidFill>
            </a:ln>
          </p:spPr>
          <p:txBody>
            <a:bodyPr lIns="0" tIns="0" rIns="0" bIns="0" anchor="ctr"/>
            <a:lstStyle/>
            <a:p>
              <a:pPr lvl="0" algn="ctr">
                <a:defRPr>
                  <a:latin typeface="Times New Roman"/>
                  <a:ea typeface="Times New Roman"/>
                  <a:cs typeface="Times New Roman"/>
                  <a:sym typeface="Times New Roman"/>
                </a:defRPr>
              </a:pPr>
              <a:endParaRPr>
                <a:latin typeface="黑体" panose="02010609060101010101" pitchFamily="49" charset="-122"/>
                <a:ea typeface="黑体" panose="02010609060101010101" pitchFamily="49" charset="-122"/>
              </a:endParaRPr>
            </a:p>
          </p:txBody>
        </p:sp>
        <p:sp>
          <p:nvSpPr>
            <p:cNvPr id="27" name="Shape 878">
              <a:extLst>
                <a:ext uri="{FF2B5EF4-FFF2-40B4-BE49-F238E27FC236}">
                  <a16:creationId xmlns:a16="http://schemas.microsoft.com/office/drawing/2014/main" id="{8986F691-4703-4B83-8F1A-2C00B37E5813}"/>
                </a:ext>
              </a:extLst>
            </p:cNvPr>
            <p:cNvSpPr/>
            <p:nvPr/>
          </p:nvSpPr>
          <p:spPr>
            <a:xfrm>
              <a:off x="599569" y="3207410"/>
              <a:ext cx="1751584" cy="276999"/>
            </a:xfrm>
            <a:prstGeom prst="rect">
              <a:avLst/>
            </a:prstGeom>
            <a:solidFill>
              <a:srgbClr val="D9D9D9"/>
            </a:solidFill>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b="0">
                  <a:solidFill>
                    <a:srgbClr val="0065A6"/>
                  </a:solidFill>
                  <a:latin typeface="华文楷体"/>
                  <a:ea typeface="华文楷体"/>
                  <a:cs typeface="华文楷体"/>
                  <a:sym typeface="华文楷体"/>
                </a:defRPr>
              </a:lvl1pPr>
            </a:lstStyle>
            <a:p>
              <a:pPr lvl="0">
                <a:defRPr sz="1800">
                  <a:solidFill>
                    <a:srgbClr val="000000"/>
                  </a:solidFill>
                </a:defRPr>
              </a:pPr>
              <a:r>
                <a:rPr lang="zh-CN" altLang="en-US" dirty="0">
                  <a:solidFill>
                    <a:schemeClr val="tx1"/>
                  </a:solidFill>
                  <a:latin typeface="黑体" panose="02010609060101010101" pitchFamily="49" charset="-122"/>
                  <a:ea typeface="黑体" panose="02010609060101010101" pitchFamily="49" charset="-122"/>
                </a:rPr>
                <a:t>热能工程</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建环</a:t>
              </a:r>
              <a:endParaRPr dirty="0">
                <a:solidFill>
                  <a:schemeClr val="tx1"/>
                </a:solidFill>
                <a:latin typeface="黑体" panose="02010609060101010101" pitchFamily="49" charset="-122"/>
                <a:ea typeface="黑体" panose="02010609060101010101" pitchFamily="49" charset="-122"/>
              </a:endParaRPr>
            </a:p>
          </p:txBody>
        </p:sp>
        <p:sp>
          <p:nvSpPr>
            <p:cNvPr id="28" name="Shape 879">
              <a:extLst>
                <a:ext uri="{FF2B5EF4-FFF2-40B4-BE49-F238E27FC236}">
                  <a16:creationId xmlns:a16="http://schemas.microsoft.com/office/drawing/2014/main" id="{26179C43-09F4-4FA6-8F35-6C06C3B5C9D8}"/>
                </a:ext>
              </a:extLst>
            </p:cNvPr>
            <p:cNvSpPr/>
            <p:nvPr/>
          </p:nvSpPr>
          <p:spPr>
            <a:xfrm>
              <a:off x="4699829" y="3201325"/>
              <a:ext cx="1617877" cy="283084"/>
            </a:xfrm>
            <a:prstGeom prst="rect">
              <a:avLst/>
            </a:prstGeom>
            <a:solidFill>
              <a:srgbClr val="D9D9D9"/>
            </a:solidFill>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b="0">
                  <a:solidFill>
                    <a:srgbClr val="0065A6"/>
                  </a:solidFill>
                  <a:latin typeface="华文楷体"/>
                  <a:ea typeface="华文楷体"/>
                  <a:cs typeface="华文楷体"/>
                  <a:sym typeface="华文楷体"/>
                </a:defRPr>
              </a:lvl1pPr>
            </a:lstStyle>
            <a:p>
              <a:pPr lvl="0">
                <a:defRPr sz="1800">
                  <a:solidFill>
                    <a:srgbClr val="000000"/>
                  </a:solidFill>
                </a:defRPr>
              </a:pPr>
              <a:r>
                <a:rPr dirty="0">
                  <a:solidFill>
                    <a:schemeClr val="tx1"/>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城市规划</a:t>
              </a:r>
              <a:r>
                <a:rPr dirty="0">
                  <a:solidFill>
                    <a:schemeClr val="tx1"/>
                  </a:solidFill>
                  <a:latin typeface="黑体" panose="02010609060101010101" pitchFamily="49" charset="-122"/>
                  <a:ea typeface="黑体" panose="02010609060101010101" pitchFamily="49" charset="-122"/>
                </a:rPr>
                <a:t> </a:t>
              </a:r>
            </a:p>
          </p:txBody>
        </p:sp>
        <p:sp>
          <p:nvSpPr>
            <p:cNvPr id="29" name="Shape 882">
              <a:extLst>
                <a:ext uri="{FF2B5EF4-FFF2-40B4-BE49-F238E27FC236}">
                  <a16:creationId xmlns:a16="http://schemas.microsoft.com/office/drawing/2014/main" id="{0FD01FD6-7B45-4F9D-A228-8C69E4E7FA4C}"/>
                </a:ext>
              </a:extLst>
            </p:cNvPr>
            <p:cNvSpPr/>
            <p:nvPr/>
          </p:nvSpPr>
          <p:spPr>
            <a:xfrm>
              <a:off x="-457058" y="3159285"/>
              <a:ext cx="1056628" cy="369328"/>
            </a:xfrm>
            <a:prstGeom prst="rect">
              <a:avLst/>
            </a:prstGeom>
            <a:ln w="12700">
              <a:noFill/>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b="0">
                  <a:solidFill>
                    <a:srgbClr val="0065A6"/>
                  </a:solidFill>
                  <a:latin typeface="华文细黑"/>
                  <a:ea typeface="华文细黑"/>
                  <a:cs typeface="华文细黑"/>
                  <a:sym typeface="华文细黑"/>
                </a:defRPr>
              </a:lvl1pPr>
            </a:lstStyle>
            <a:p>
              <a:pPr>
                <a:defRPr sz="1800">
                  <a:solidFill>
                    <a:srgbClr val="000000"/>
                  </a:solidFill>
                </a:defRPr>
              </a:pPr>
              <a:r>
                <a:rPr lang="zh-CN" altLang="en-US" dirty="0">
                  <a:solidFill>
                    <a:srgbClr val="3333CC"/>
                  </a:solidFill>
                  <a:latin typeface="黑体" panose="02010609060101010101" pitchFamily="49" charset="-122"/>
                  <a:ea typeface="黑体" panose="02010609060101010101" pitchFamily="49" charset="-122"/>
                </a:rPr>
                <a:t>招收专业</a:t>
              </a:r>
              <a:endParaRPr dirty="0">
                <a:solidFill>
                  <a:srgbClr val="3333CC"/>
                </a:solidFill>
                <a:latin typeface="黑体" panose="02010609060101010101" pitchFamily="49" charset="-122"/>
                <a:ea typeface="黑体" panose="02010609060101010101" pitchFamily="49" charset="-122"/>
              </a:endParaRPr>
            </a:p>
          </p:txBody>
        </p:sp>
        <p:sp>
          <p:nvSpPr>
            <p:cNvPr id="30" name="Shape 889">
              <a:extLst>
                <a:ext uri="{FF2B5EF4-FFF2-40B4-BE49-F238E27FC236}">
                  <a16:creationId xmlns:a16="http://schemas.microsoft.com/office/drawing/2014/main" id="{A01F453A-03D4-473C-9338-EAE5449BACF9}"/>
                </a:ext>
              </a:extLst>
            </p:cNvPr>
            <p:cNvSpPr/>
            <p:nvPr/>
          </p:nvSpPr>
          <p:spPr>
            <a:xfrm>
              <a:off x="2729920" y="2948816"/>
              <a:ext cx="1523149" cy="276999"/>
            </a:xfrm>
            <a:prstGeom prst="rect">
              <a:avLst/>
            </a:prstGeom>
            <a:ln w="12700">
              <a:noFill/>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2400" b="0">
                  <a:solidFill>
                    <a:srgbClr val="FF0000"/>
                  </a:solidFill>
                  <a:latin typeface="华文细黑"/>
                  <a:ea typeface="华文细黑"/>
                  <a:cs typeface="华文细黑"/>
                  <a:sym typeface="华文细黑"/>
                </a:defRPr>
              </a:lvl1pPr>
            </a:lstStyle>
            <a:p>
              <a:pPr lvl="0" algn="ctr">
                <a:defRPr sz="1800">
                  <a:solidFill>
                    <a:srgbClr val="000000"/>
                  </a:solidFill>
                </a:defRPr>
              </a:pPr>
              <a:r>
                <a:rPr sz="1800" dirty="0" err="1">
                  <a:solidFill>
                    <a:schemeClr val="tx1"/>
                  </a:solidFill>
                  <a:latin typeface="黑体" panose="02010609060101010101" pitchFamily="49" charset="-122"/>
                  <a:ea typeface="黑体" panose="02010609060101010101" pitchFamily="49" charset="-122"/>
                </a:rPr>
                <a:t>学科交叉</a:t>
              </a:r>
              <a:endParaRPr sz="1800" dirty="0">
                <a:solidFill>
                  <a:schemeClr val="tx1"/>
                </a:solidFill>
                <a:latin typeface="黑体" panose="02010609060101010101" pitchFamily="49" charset="-122"/>
                <a:ea typeface="黑体" panose="02010609060101010101" pitchFamily="49" charset="-122"/>
              </a:endParaRPr>
            </a:p>
          </p:txBody>
        </p:sp>
        <p:sp>
          <p:nvSpPr>
            <p:cNvPr id="31" name="Shape 890">
              <a:extLst>
                <a:ext uri="{FF2B5EF4-FFF2-40B4-BE49-F238E27FC236}">
                  <a16:creationId xmlns:a16="http://schemas.microsoft.com/office/drawing/2014/main" id="{666CEE38-6A81-4336-AEDD-62A8D0924F28}"/>
                </a:ext>
              </a:extLst>
            </p:cNvPr>
            <p:cNvSpPr/>
            <p:nvPr/>
          </p:nvSpPr>
          <p:spPr>
            <a:xfrm rot="5400000">
              <a:off x="3293470" y="2529215"/>
              <a:ext cx="396047" cy="1656187"/>
            </a:xfrm>
            <a:custGeom>
              <a:avLst/>
              <a:gdLst/>
              <a:ahLst/>
              <a:cxnLst>
                <a:cxn ang="0">
                  <a:pos x="wd2" y="hd2"/>
                </a:cxn>
                <a:cxn ang="5400000">
                  <a:pos x="wd2" y="hd2"/>
                </a:cxn>
                <a:cxn ang="10800000">
                  <a:pos x="wd2" y="hd2"/>
                </a:cxn>
                <a:cxn ang="16200000">
                  <a:pos x="wd2" y="hd2"/>
                </a:cxn>
              </a:cxnLst>
              <a:rect l="0" t="0" r="r" b="b"/>
              <a:pathLst>
                <a:path w="21600" h="21600" extrusionOk="0">
                  <a:moveTo>
                    <a:pt x="0" y="2583"/>
                  </a:moveTo>
                  <a:lnTo>
                    <a:pt x="10800" y="0"/>
                  </a:lnTo>
                  <a:lnTo>
                    <a:pt x="21600" y="2583"/>
                  </a:lnTo>
                  <a:lnTo>
                    <a:pt x="16200" y="2583"/>
                  </a:lnTo>
                  <a:lnTo>
                    <a:pt x="16200" y="19017"/>
                  </a:lnTo>
                  <a:lnTo>
                    <a:pt x="21600" y="19017"/>
                  </a:lnTo>
                  <a:lnTo>
                    <a:pt x="10800" y="21600"/>
                  </a:lnTo>
                  <a:lnTo>
                    <a:pt x="0" y="19017"/>
                  </a:lnTo>
                  <a:lnTo>
                    <a:pt x="5400" y="19017"/>
                  </a:lnTo>
                  <a:lnTo>
                    <a:pt x="5400" y="2583"/>
                  </a:lnTo>
                  <a:close/>
                </a:path>
              </a:pathLst>
            </a:custGeom>
            <a:solidFill>
              <a:srgbClr val="3333CC"/>
            </a:solidFill>
            <a:ln w="25400">
              <a:noFill/>
            </a:ln>
          </p:spPr>
          <p:txBody>
            <a:bodyPr lIns="0" tIns="0" rIns="0" bIns="0" anchor="ctr"/>
            <a:lstStyle/>
            <a:p>
              <a:pPr lvl="0" algn="ctr">
                <a:defRPr>
                  <a:latin typeface="Times New Roman"/>
                  <a:ea typeface="Times New Roman"/>
                  <a:cs typeface="Times New Roman"/>
                  <a:sym typeface="Times New Roman"/>
                </a:defRPr>
              </a:pPr>
              <a:endParaRPr>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159061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A96C6D9-794A-4B49-A5DF-B43612A1CE7A}"/>
              </a:ext>
            </a:extLst>
          </p:cNvPr>
          <p:cNvSpPr>
            <a:spLocks noGrp="1"/>
          </p:cNvSpPr>
          <p:nvPr>
            <p:ph type="ctrTitle"/>
          </p:nvPr>
        </p:nvSpPr>
        <p:spPr>
          <a:xfrm>
            <a:off x="1259632" y="3356992"/>
            <a:ext cx="6858000" cy="129614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fontScale="90000"/>
          </a:bodyPr>
          <a:lstStyle/>
          <a:p>
            <a:r>
              <a:rPr lang="zh-CN" altLang="en-US" sz="4400" b="1" dirty="0">
                <a:solidFill>
                  <a:srgbClr val="FF0000"/>
                </a:solidFill>
              </a:rPr>
              <a:t>谢谢各位专家！敬请指导！</a:t>
            </a:r>
            <a:br>
              <a:rPr lang="en-US" sz="3600" b="1" dirty="0">
                <a:solidFill>
                  <a:srgbClr val="FF0000"/>
                </a:solidFill>
                <a:latin typeface="Bell MT" panose="02020503060305020303" pitchFamily="18" charset="0"/>
              </a:rPr>
            </a:br>
            <a:endParaRPr lang="en-US" sz="3600" b="1" dirty="0">
              <a:solidFill>
                <a:srgbClr val="FF0000"/>
              </a:solidFill>
              <a:latin typeface="Bell MT" panose="02020503060305020303" pitchFamily="18" charset="0"/>
            </a:endParaRPr>
          </a:p>
        </p:txBody>
      </p:sp>
    </p:spTree>
    <p:extLst>
      <p:ext uri="{BB962C8B-B14F-4D97-AF65-F5344CB8AC3E}">
        <p14:creationId xmlns:p14="http://schemas.microsoft.com/office/powerpoint/2010/main" val="53401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00E48C2-69E7-4995-A4D1-7609035CA6F6}"/>
              </a:ext>
            </a:extLst>
          </p:cNvPr>
          <p:cNvSpPr>
            <a:spLocks noGrp="1"/>
          </p:cNvSpPr>
          <p:nvPr>
            <p:ph type="sldNum" sz="quarter" idx="12"/>
          </p:nvPr>
        </p:nvSpPr>
        <p:spPr/>
        <p:txBody>
          <a:bodyPr/>
          <a:lstStyle/>
          <a:p>
            <a:fld id="{8D671B65-C10E-8F4A-8749-824F9A1D4539}" type="slidenum">
              <a:rPr lang="en-US" smtClean="0"/>
              <a:pPr/>
              <a:t>47</a:t>
            </a:fld>
            <a:endParaRPr lang="en-US" dirty="0"/>
          </a:p>
        </p:txBody>
      </p:sp>
      <p:pic>
        <p:nvPicPr>
          <p:cNvPr id="3" name="图片 2">
            <a:extLst>
              <a:ext uri="{FF2B5EF4-FFF2-40B4-BE49-F238E27FC236}">
                <a16:creationId xmlns:a16="http://schemas.microsoft.com/office/drawing/2014/main" id="{66F2DE8F-4AF8-4CB5-9461-05CD70573FF2}"/>
              </a:ext>
            </a:extLst>
          </p:cNvPr>
          <p:cNvPicPr>
            <a:picLocks noChangeAspect="1"/>
          </p:cNvPicPr>
          <p:nvPr/>
        </p:nvPicPr>
        <p:blipFill>
          <a:blip r:embed="rId2"/>
          <a:stretch>
            <a:fillRect/>
          </a:stretch>
        </p:blipFill>
        <p:spPr>
          <a:xfrm>
            <a:off x="179512" y="1700808"/>
            <a:ext cx="8280920" cy="3854013"/>
          </a:xfrm>
          <a:prstGeom prst="rect">
            <a:avLst/>
          </a:prstGeom>
        </p:spPr>
      </p:pic>
      <p:sp>
        <p:nvSpPr>
          <p:cNvPr id="4" name="矩形 3">
            <a:extLst>
              <a:ext uri="{FF2B5EF4-FFF2-40B4-BE49-F238E27FC236}">
                <a16:creationId xmlns:a16="http://schemas.microsoft.com/office/drawing/2014/main" id="{A3C3F9EC-46B9-49E9-9FAC-010606FE8ADC}"/>
              </a:ext>
            </a:extLst>
          </p:cNvPr>
          <p:cNvSpPr/>
          <p:nvPr/>
        </p:nvSpPr>
        <p:spPr>
          <a:xfrm>
            <a:off x="827584" y="1124744"/>
            <a:ext cx="7416824" cy="369332"/>
          </a:xfrm>
          <a:prstGeom prst="rect">
            <a:avLst/>
          </a:prstGeom>
        </p:spPr>
        <p:txBody>
          <a:bodyPr wrap="square">
            <a:spAutoFit/>
          </a:bodyPr>
          <a:lstStyle/>
          <a:p>
            <a:pPr marL="285750" indent="-285750">
              <a:buFont typeface="Wingdings" panose="05000000000000000000" pitchFamily="2" charset="2"/>
              <a:buChar char="q"/>
            </a:pPr>
            <a:r>
              <a:rPr lang="zh-CN" altLang="en-US" b="1" dirty="0">
                <a:solidFill>
                  <a:srgbClr val="1222F6"/>
                </a:solidFill>
              </a:rPr>
              <a:t>球形树冠风环境</a:t>
            </a:r>
            <a:r>
              <a:rPr lang="en-US" altLang="zh-CN" b="1" dirty="0">
                <a:solidFill>
                  <a:srgbClr val="1222F6"/>
                </a:solidFill>
              </a:rPr>
              <a:t>CFD</a:t>
            </a:r>
            <a:r>
              <a:rPr lang="zh-CN" altLang="en-US" b="1" dirty="0">
                <a:solidFill>
                  <a:srgbClr val="1222F6"/>
                </a:solidFill>
              </a:rPr>
              <a:t>模拟（</a:t>
            </a:r>
            <a:r>
              <a:rPr lang="en-US" altLang="zh-CN" b="1" dirty="0">
                <a:solidFill>
                  <a:srgbClr val="1222F6"/>
                </a:solidFill>
              </a:rPr>
              <a:t>UDF</a:t>
            </a:r>
            <a:r>
              <a:rPr lang="zh-CN" altLang="en-US" b="1" dirty="0">
                <a:solidFill>
                  <a:srgbClr val="1222F6"/>
                </a:solidFill>
              </a:rPr>
              <a:t>添加动量和湍流动能和耗散率源项）</a:t>
            </a:r>
            <a:endParaRPr lang="en-US" b="1" dirty="0">
              <a:solidFill>
                <a:srgbClr val="1222F6"/>
              </a:solidFill>
            </a:endParaRPr>
          </a:p>
        </p:txBody>
      </p:sp>
    </p:spTree>
    <p:extLst>
      <p:ext uri="{BB962C8B-B14F-4D97-AF65-F5344CB8AC3E}">
        <p14:creationId xmlns:p14="http://schemas.microsoft.com/office/powerpoint/2010/main" val="67284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99A3347-3A5C-4AB9-A383-8A4C2DC68921}"/>
              </a:ext>
            </a:extLst>
          </p:cNvPr>
          <p:cNvSpPr>
            <a:spLocks noGrp="1"/>
          </p:cNvSpPr>
          <p:nvPr>
            <p:ph type="sldNum" sz="quarter" idx="12"/>
          </p:nvPr>
        </p:nvSpPr>
        <p:spPr/>
        <p:txBody>
          <a:bodyPr/>
          <a:lstStyle/>
          <a:p>
            <a:fld id="{8D671B65-C10E-8F4A-8749-824F9A1D4539}" type="slidenum">
              <a:rPr lang="en-US" smtClean="0"/>
              <a:pPr/>
              <a:t>5</a:t>
            </a:fld>
            <a:endParaRPr lang="en-US" dirty="0"/>
          </a:p>
        </p:txBody>
      </p:sp>
      <p:sp>
        <p:nvSpPr>
          <p:cNvPr id="5" name="矩形 4">
            <a:extLst>
              <a:ext uri="{FF2B5EF4-FFF2-40B4-BE49-F238E27FC236}">
                <a16:creationId xmlns:a16="http://schemas.microsoft.com/office/drawing/2014/main" id="{0C0B50DF-8989-4171-9265-802C301C6CBC}"/>
              </a:ext>
            </a:extLst>
          </p:cNvPr>
          <p:cNvSpPr/>
          <p:nvPr/>
        </p:nvSpPr>
        <p:spPr>
          <a:xfrm>
            <a:off x="251520" y="116632"/>
            <a:ext cx="6857968"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绿化与城市气候</a:t>
            </a:r>
            <a:r>
              <a:rPr lang="zh-CN" altLang="en-US"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（大气、地理）</a:t>
            </a:r>
            <a:endParaRPr lang="en-US" altLang="zh-CN"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标题 1">
            <a:extLst>
              <a:ext uri="{FF2B5EF4-FFF2-40B4-BE49-F238E27FC236}">
                <a16:creationId xmlns:a16="http://schemas.microsoft.com/office/drawing/2014/main" id="{1DC683A8-10B4-4361-B096-0D5CF2DDF3CF}"/>
              </a:ext>
            </a:extLst>
          </p:cNvPr>
          <p:cNvSpPr txBox="1">
            <a:spLocks/>
          </p:cNvSpPr>
          <p:nvPr/>
        </p:nvSpPr>
        <p:spPr>
          <a:xfrm>
            <a:off x="567351" y="957305"/>
            <a:ext cx="6987119" cy="658796"/>
          </a:xfrm>
          <a:prstGeom prst="rect">
            <a:avLst/>
          </a:prstGeom>
        </p:spPr>
        <p:txBody>
          <a:bodyPr vert="horz" lIns="91440" tIns="45720" rIns="91440" bIns="45720" rtlCol="0" anchor="ctr">
            <a:normAutofit fontScale="92500"/>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dirty="0"/>
              <a:t>城市下垫面改造对高密度城市气候、环境产生负面影响</a:t>
            </a:r>
            <a:endParaRPr lang="en-US" altLang="zh-CN" dirty="0"/>
          </a:p>
        </p:txBody>
      </p:sp>
      <p:sp>
        <p:nvSpPr>
          <p:cNvPr id="30" name="矩形 29">
            <a:extLst>
              <a:ext uri="{FF2B5EF4-FFF2-40B4-BE49-F238E27FC236}">
                <a16:creationId xmlns:a16="http://schemas.microsoft.com/office/drawing/2014/main" id="{195870D6-0DC0-49E8-B114-5EF3EDDE629F}"/>
              </a:ext>
            </a:extLst>
          </p:cNvPr>
          <p:cNvSpPr/>
          <p:nvPr/>
        </p:nvSpPr>
        <p:spPr>
          <a:xfrm>
            <a:off x="786996" y="1563789"/>
            <a:ext cx="2014850" cy="424732"/>
          </a:xfrm>
          <a:prstGeom prst="rect">
            <a:avLst/>
          </a:prstGeom>
        </p:spPr>
        <p:txBody>
          <a:bodyPr wrap="square">
            <a:spAutoFit/>
          </a:bodyPr>
          <a:lstStyle/>
          <a:p>
            <a:pPr marL="285750" indent="-285750">
              <a:lnSpc>
                <a:spcPct val="120000"/>
              </a:lnSpc>
              <a:buFont typeface="Wingdings" panose="05000000000000000000" pitchFamily="2" charset="2"/>
              <a:buChar char="q"/>
            </a:pPr>
            <a:r>
              <a:rPr lang="zh-CN" altLang="en-US" b="1" dirty="0">
                <a:latin typeface="黑体" panose="02010609060101010101" pitchFamily="49" charset="-122"/>
                <a:ea typeface="黑体" panose="02010609060101010101" pitchFamily="49" charset="-122"/>
              </a:rPr>
              <a:t>城市风热环境：</a:t>
            </a:r>
            <a:endParaRPr lang="en-US" b="1" dirty="0">
              <a:latin typeface="黑体" panose="02010609060101010101" pitchFamily="49" charset="-122"/>
              <a:ea typeface="黑体" panose="02010609060101010101" pitchFamily="49" charset="-122"/>
            </a:endParaRPr>
          </a:p>
        </p:txBody>
      </p:sp>
      <p:sp>
        <p:nvSpPr>
          <p:cNvPr id="33" name="矩形 32">
            <a:extLst>
              <a:ext uri="{FF2B5EF4-FFF2-40B4-BE49-F238E27FC236}">
                <a16:creationId xmlns:a16="http://schemas.microsoft.com/office/drawing/2014/main" id="{7424C37C-2414-4332-AF46-80C45391D699}"/>
              </a:ext>
            </a:extLst>
          </p:cNvPr>
          <p:cNvSpPr/>
          <p:nvPr/>
        </p:nvSpPr>
        <p:spPr>
          <a:xfrm>
            <a:off x="2621764" y="1591489"/>
            <a:ext cx="3623943" cy="369332"/>
          </a:xfrm>
          <a:prstGeom prst="rect">
            <a:avLst/>
          </a:prstGeom>
        </p:spPr>
        <p:txBody>
          <a:bodyPr wrap="square">
            <a:spAutoFit/>
          </a:bodyPr>
          <a:lstStyle/>
          <a:p>
            <a:r>
              <a:rPr lang="zh-CN" altLang="en-US" b="1" dirty="0"/>
              <a:t>加剧城市热岛效应</a:t>
            </a:r>
            <a:r>
              <a:rPr lang="en-US" altLang="zh-CN" b="1" dirty="0"/>
              <a:t>+</a:t>
            </a:r>
            <a:r>
              <a:rPr lang="zh-CN" altLang="en-US" b="1" dirty="0"/>
              <a:t>城市弱风现象</a:t>
            </a:r>
            <a:endParaRPr lang="en-US" b="1" dirty="0"/>
          </a:p>
        </p:txBody>
      </p:sp>
      <p:pic>
        <p:nvPicPr>
          <p:cNvPr id="38" name="图片 7">
            <a:extLst>
              <a:ext uri="{FF2B5EF4-FFF2-40B4-BE49-F238E27FC236}">
                <a16:creationId xmlns:a16="http://schemas.microsoft.com/office/drawing/2014/main" id="{2C7F6599-C517-4C44-B39C-07A2B2EEEDA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710" t="51813"/>
          <a:stretch>
            <a:fillRect/>
          </a:stretch>
        </p:blipFill>
        <p:spPr bwMode="auto">
          <a:xfrm>
            <a:off x="4941590" y="2718398"/>
            <a:ext cx="4290019" cy="280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a:extLst>
              <a:ext uri="{FF2B5EF4-FFF2-40B4-BE49-F238E27FC236}">
                <a16:creationId xmlns:a16="http://schemas.microsoft.com/office/drawing/2014/main" id="{E253B985-D73A-4995-B428-492AB52955D9}"/>
              </a:ext>
            </a:extLst>
          </p:cNvPr>
          <p:cNvPicPr>
            <a:picLocks noChangeAspect="1"/>
          </p:cNvPicPr>
          <p:nvPr/>
        </p:nvPicPr>
        <p:blipFill>
          <a:blip r:embed="rId3"/>
          <a:stretch>
            <a:fillRect/>
          </a:stretch>
        </p:blipFill>
        <p:spPr>
          <a:xfrm>
            <a:off x="0" y="5728840"/>
            <a:ext cx="6586855" cy="576920"/>
          </a:xfrm>
          <a:prstGeom prst="rect">
            <a:avLst/>
          </a:prstGeom>
        </p:spPr>
      </p:pic>
      <p:pic>
        <p:nvPicPr>
          <p:cNvPr id="30722" name="Picture 2" descr="Spatial pattern of LST2004 in Shanghai">
            <a:extLst>
              <a:ext uri="{FF2B5EF4-FFF2-40B4-BE49-F238E27FC236}">
                <a16:creationId xmlns:a16="http://schemas.microsoft.com/office/drawing/2014/main" id="{87A4E612-9377-436B-9F47-533F6C2065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743"/>
          <a:stretch/>
        </p:blipFill>
        <p:spPr bwMode="auto">
          <a:xfrm>
            <a:off x="2770426" y="2346190"/>
            <a:ext cx="3097718" cy="3293668"/>
          </a:xfrm>
          <a:prstGeom prst="rect">
            <a:avLst/>
          </a:prstGeom>
          <a:noFill/>
          <a:extLst>
            <a:ext uri="{909E8E84-426E-40DD-AFC4-6F175D3DCCD1}">
              <a14:hiddenFill xmlns:a14="http://schemas.microsoft.com/office/drawing/2010/main">
                <a:solidFill>
                  <a:srgbClr val="FFFFFF"/>
                </a:solidFill>
              </a14:hiddenFill>
            </a:ext>
          </a:extLst>
        </p:spPr>
      </p:pic>
      <p:pic>
        <p:nvPicPr>
          <p:cNvPr id="42" name="图片 41">
            <a:extLst>
              <a:ext uri="{FF2B5EF4-FFF2-40B4-BE49-F238E27FC236}">
                <a16:creationId xmlns:a16="http://schemas.microsoft.com/office/drawing/2014/main" id="{55DAB1A4-7B19-4AEC-858D-935FC4006047}"/>
              </a:ext>
            </a:extLst>
          </p:cNvPr>
          <p:cNvPicPr>
            <a:picLocks noChangeAspect="1"/>
          </p:cNvPicPr>
          <p:nvPr/>
        </p:nvPicPr>
        <p:blipFill rotWithShape="1">
          <a:blip r:embed="rId5"/>
          <a:srcRect r="8224"/>
          <a:stretch/>
        </p:blipFill>
        <p:spPr>
          <a:xfrm>
            <a:off x="24300" y="2078412"/>
            <a:ext cx="2977552" cy="3577007"/>
          </a:xfrm>
          <a:prstGeom prst="rect">
            <a:avLst/>
          </a:prstGeom>
        </p:spPr>
      </p:pic>
      <p:grpSp>
        <p:nvGrpSpPr>
          <p:cNvPr id="45" name="组合 44">
            <a:extLst>
              <a:ext uri="{FF2B5EF4-FFF2-40B4-BE49-F238E27FC236}">
                <a16:creationId xmlns:a16="http://schemas.microsoft.com/office/drawing/2014/main" id="{0B4631F0-84E1-4AF1-BC3E-27348509E553}"/>
              </a:ext>
            </a:extLst>
          </p:cNvPr>
          <p:cNvGrpSpPr/>
          <p:nvPr/>
        </p:nvGrpSpPr>
        <p:grpSpPr>
          <a:xfrm>
            <a:off x="2801846" y="2892219"/>
            <a:ext cx="1559286" cy="523220"/>
            <a:chOff x="3070168" y="2720620"/>
            <a:chExt cx="1285809" cy="523220"/>
          </a:xfrm>
        </p:grpSpPr>
        <p:sp>
          <p:nvSpPr>
            <p:cNvPr id="41" name="矩形 40">
              <a:extLst>
                <a:ext uri="{FF2B5EF4-FFF2-40B4-BE49-F238E27FC236}">
                  <a16:creationId xmlns:a16="http://schemas.microsoft.com/office/drawing/2014/main" id="{4517D8A5-87DB-4FB2-A397-CEC012FD7AB2}"/>
                </a:ext>
              </a:extLst>
            </p:cNvPr>
            <p:cNvSpPr/>
            <p:nvPr/>
          </p:nvSpPr>
          <p:spPr>
            <a:xfrm>
              <a:off x="3070168" y="2784368"/>
              <a:ext cx="150064" cy="432048"/>
            </a:xfrm>
            <a:prstGeom prst="rect">
              <a:avLst/>
            </a:prstGeom>
            <a:gradFill flip="none" rotWithShape="1">
              <a:gsLst>
                <a:gs pos="0">
                  <a:srgbClr val="FA4A00"/>
                </a:gs>
                <a:gs pos="51000">
                  <a:srgbClr val="EEF702"/>
                </a:gs>
                <a:gs pos="100000">
                  <a:srgbClr val="4FF8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6A6B05EC-5C05-4A60-8F32-5FE2F97C3F62}"/>
                </a:ext>
              </a:extLst>
            </p:cNvPr>
            <p:cNvSpPr txBox="1"/>
            <p:nvPr/>
          </p:nvSpPr>
          <p:spPr>
            <a:xfrm>
              <a:off x="3202721" y="2720620"/>
              <a:ext cx="1153256"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High:</a:t>
              </a:r>
              <a:r>
                <a:rPr lang="en-US" sz="1400" dirty="0">
                  <a:latin typeface="Times New Roman" panose="02020603050405020304" pitchFamily="18" charset="0"/>
                  <a:cs typeface="Times New Roman" panose="02020603050405020304" pitchFamily="18" charset="0"/>
                </a:rPr>
                <a:t>43.58</a:t>
              </a:r>
              <a:r>
                <a:rPr lang="zh-CN" altLang="en-US" sz="14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Low:13.65</a:t>
              </a:r>
              <a:r>
                <a:rPr lang="zh-CN" altLang="en-US"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grpSp>
      <p:sp>
        <p:nvSpPr>
          <p:cNvPr id="47" name="文本框 46">
            <a:extLst>
              <a:ext uri="{FF2B5EF4-FFF2-40B4-BE49-F238E27FC236}">
                <a16:creationId xmlns:a16="http://schemas.microsoft.com/office/drawing/2014/main" id="{D677B79A-C4F7-4FBC-AA29-2AE503A047A8}"/>
              </a:ext>
            </a:extLst>
          </p:cNvPr>
          <p:cNvSpPr txBox="1"/>
          <p:nvPr/>
        </p:nvSpPr>
        <p:spPr>
          <a:xfrm>
            <a:off x="1331640" y="2122131"/>
            <a:ext cx="1815842" cy="307777"/>
          </a:xfrm>
          <a:prstGeom prst="rect">
            <a:avLst/>
          </a:prstGeom>
          <a:solidFill>
            <a:schemeClr val="bg1">
              <a:lumMod val="95000"/>
            </a:schemeClr>
          </a:solidFill>
        </p:spPr>
        <p:txBody>
          <a:bodyPr wrap="square" rtlCol="0">
            <a:spAutoFit/>
          </a:bodyPr>
          <a:lstStyle/>
          <a:p>
            <a:r>
              <a:rPr lang="zh-CN" altLang="en-US" sz="1400" dirty="0">
                <a:latin typeface="黑体" panose="02010609060101010101" pitchFamily="49" charset="-122"/>
                <a:ea typeface="黑体" panose="02010609060101010101" pitchFamily="49" charset="-122"/>
                <a:cs typeface="Times New Roman" panose="02020603050405020304" pitchFamily="18" charset="0"/>
              </a:rPr>
              <a:t>上海</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2015</a:t>
            </a:r>
            <a:r>
              <a:rPr lang="zh-CN" altLang="en-US" sz="1400" dirty="0">
                <a:latin typeface="黑体" panose="02010609060101010101" pitchFamily="49" charset="-122"/>
                <a:ea typeface="黑体" panose="02010609060101010101" pitchFamily="49" charset="-122"/>
                <a:cs typeface="Times New Roman" panose="02020603050405020304" pitchFamily="18" charset="0"/>
              </a:rPr>
              <a:t>年用地类型</a:t>
            </a:r>
            <a:endParaRPr lang="en-US" sz="1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48" name="文本框 47">
            <a:extLst>
              <a:ext uri="{FF2B5EF4-FFF2-40B4-BE49-F238E27FC236}">
                <a16:creationId xmlns:a16="http://schemas.microsoft.com/office/drawing/2014/main" id="{ECFA8540-7BEB-45C6-83CD-1FF673298C3F}"/>
              </a:ext>
            </a:extLst>
          </p:cNvPr>
          <p:cNvSpPr txBox="1"/>
          <p:nvPr/>
        </p:nvSpPr>
        <p:spPr>
          <a:xfrm>
            <a:off x="4433736" y="2117895"/>
            <a:ext cx="1626544" cy="523220"/>
          </a:xfrm>
          <a:prstGeom prst="rect">
            <a:avLst/>
          </a:prstGeom>
          <a:solidFill>
            <a:schemeClr val="bg1">
              <a:lumMod val="95000"/>
            </a:schemeClr>
          </a:solidFill>
        </p:spPr>
        <p:txBody>
          <a:bodyPr wrap="square" rtlCol="0">
            <a:spAutoFit/>
          </a:bodyPr>
          <a:lstStyle>
            <a:defPPr>
              <a:defRPr lang="zh-CN"/>
            </a:defPPr>
            <a:lvl1pPr>
              <a:defRPr sz="1400">
                <a:latin typeface="黑体" panose="02010609060101010101" pitchFamily="49" charset="-122"/>
                <a:ea typeface="黑体" panose="02010609060101010101" pitchFamily="49" charset="-122"/>
                <a:cs typeface="Times New Roman" panose="02020603050405020304" pitchFamily="18" charset="0"/>
              </a:defRPr>
            </a:lvl1pPr>
          </a:lstStyle>
          <a:p>
            <a:r>
              <a:rPr lang="zh-CN" altLang="en-US" dirty="0"/>
              <a:t>上海地表温度记录</a:t>
            </a:r>
            <a:r>
              <a:rPr lang="zh-CN" altLang="en-US" dirty="0">
                <a:latin typeface="Times New Roman" panose="02020603050405020304" pitchFamily="18" charset="0"/>
              </a:rPr>
              <a:t>（</a:t>
            </a:r>
            <a:r>
              <a:rPr lang="en-US" altLang="zh-CN" dirty="0">
                <a:latin typeface="Times New Roman" panose="02020603050405020304" pitchFamily="18" charset="0"/>
              </a:rPr>
              <a:t>2004</a:t>
            </a:r>
            <a:r>
              <a:rPr lang="zh-CN" altLang="en-US" dirty="0">
                <a:latin typeface="Times New Roman" panose="02020603050405020304" pitchFamily="18" charset="0"/>
              </a:rPr>
              <a:t>）</a:t>
            </a:r>
            <a:endParaRPr lang="en-US" dirty="0">
              <a:latin typeface="Times New Roman" panose="02020603050405020304" pitchFamily="18" charset="0"/>
            </a:endParaRPr>
          </a:p>
        </p:txBody>
      </p:sp>
      <p:sp>
        <p:nvSpPr>
          <p:cNvPr id="49" name="文本框 48">
            <a:extLst>
              <a:ext uri="{FF2B5EF4-FFF2-40B4-BE49-F238E27FC236}">
                <a16:creationId xmlns:a16="http://schemas.microsoft.com/office/drawing/2014/main" id="{214B2BE2-8966-4E7B-9485-4EC4B6CEE7A4}"/>
              </a:ext>
            </a:extLst>
          </p:cNvPr>
          <p:cNvSpPr txBox="1"/>
          <p:nvPr/>
        </p:nvSpPr>
        <p:spPr>
          <a:xfrm>
            <a:off x="7086599" y="2109307"/>
            <a:ext cx="1253204" cy="307777"/>
          </a:xfrm>
          <a:prstGeom prst="rect">
            <a:avLst/>
          </a:prstGeom>
          <a:solidFill>
            <a:schemeClr val="bg1">
              <a:lumMod val="95000"/>
            </a:schemeClr>
          </a:solidFill>
        </p:spPr>
        <p:txBody>
          <a:bodyPr wrap="square" rtlCol="0">
            <a:spAutoFit/>
          </a:bodyPr>
          <a:lstStyle/>
          <a:p>
            <a:r>
              <a:rPr lang="zh-CN" altLang="en-US" sz="1400" dirty="0">
                <a:latin typeface="黑体" panose="02010609060101010101" pitchFamily="49" charset="-122"/>
                <a:ea typeface="黑体" panose="02010609060101010101" pitchFamily="49" charset="-122"/>
                <a:cs typeface="Times New Roman" panose="02020603050405020304" pitchFamily="18" charset="0"/>
              </a:rPr>
              <a:t>城市内部风速</a:t>
            </a:r>
            <a:endParaRPr lang="en-US" sz="1400"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5983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61F59D-A93C-4016-BA7E-B05DA829D3DC}"/>
              </a:ext>
            </a:extLst>
          </p:cNvPr>
          <p:cNvSpPr>
            <a:spLocks noGrp="1"/>
          </p:cNvSpPr>
          <p:nvPr>
            <p:ph type="sldNum" sz="quarter" idx="12"/>
          </p:nvPr>
        </p:nvSpPr>
        <p:spPr/>
        <p:txBody>
          <a:bodyPr/>
          <a:lstStyle/>
          <a:p>
            <a:fld id="{8D671B65-C10E-8F4A-8749-824F9A1D4539}" type="slidenum">
              <a:rPr lang="en-US" smtClean="0"/>
              <a:pPr/>
              <a:t>6</a:t>
            </a:fld>
            <a:endParaRPr lang="en-US" dirty="0"/>
          </a:p>
        </p:txBody>
      </p:sp>
      <p:sp>
        <p:nvSpPr>
          <p:cNvPr id="4" name="標題 1">
            <a:extLst>
              <a:ext uri="{FF2B5EF4-FFF2-40B4-BE49-F238E27FC236}">
                <a16:creationId xmlns:a16="http://schemas.microsoft.com/office/drawing/2014/main" id="{816990CC-9BCF-4E9B-B799-AB5633FACAB7}"/>
              </a:ext>
            </a:extLst>
          </p:cNvPr>
          <p:cNvSpPr txBox="1"/>
          <p:nvPr/>
        </p:nvSpPr>
        <p:spPr bwMode="auto">
          <a:xfrm>
            <a:off x="5458502" y="889897"/>
            <a:ext cx="3545189" cy="976249"/>
          </a:xfrm>
          <a:prstGeom prst="rect">
            <a:avLst/>
          </a:prstGeom>
          <a:noFill/>
          <a:ln w="9525">
            <a:noFill/>
            <a:miter lim="800000"/>
          </a:ln>
        </p:spPr>
        <p:txBody>
          <a:bodyPr vert="horz" wrap="square" lIns="91440" tIns="45720" rIns="91440" bIns="45720" numCol="1" anchor="ctr" anchorCtr="0" compatLnSpc="1"/>
          <a:lstStyle/>
          <a:p>
            <a:pPr eaLnBrk="0" hangingPunct="0">
              <a:defRPr/>
            </a:pPr>
            <a:r>
              <a:rPr lang="zh-CN" altLang="en-US" sz="2200" b="1" dirty="0">
                <a:solidFill>
                  <a:srgbClr val="3333CC"/>
                </a:solidFill>
                <a:latin typeface="黑体" panose="02010609060101010101" pitchFamily="49" charset="-122"/>
                <a:ea typeface="黑体" panose="02010609060101010101" pitchFamily="49" charset="-122"/>
                <a:cs typeface="+mj-cs"/>
              </a:rPr>
              <a:t>各</a:t>
            </a:r>
            <a:r>
              <a:rPr lang="zh-TW" altLang="en-US" sz="2200" b="1" dirty="0">
                <a:solidFill>
                  <a:srgbClr val="3333CC"/>
                </a:solidFill>
                <a:latin typeface="黑体" panose="02010609060101010101" pitchFamily="49" charset="-122"/>
                <a:ea typeface="黑体" panose="02010609060101010101" pitchFamily="49" charset="-122"/>
                <a:cs typeface="+mj-cs"/>
              </a:rPr>
              <a:t>土地使用</a:t>
            </a:r>
            <a:r>
              <a:rPr lang="zh-CN" altLang="en-US" sz="2200" b="1" dirty="0">
                <a:solidFill>
                  <a:srgbClr val="3333CC"/>
                </a:solidFill>
                <a:latin typeface="黑体" panose="02010609060101010101" pitchFamily="49" charset="-122"/>
                <a:ea typeface="黑体" panose="02010609060101010101" pitchFamily="49" charset="-122"/>
                <a:cs typeface="+mj-cs"/>
              </a:rPr>
              <a:t>类型中，</a:t>
            </a:r>
            <a:r>
              <a:rPr lang="zh-CN" altLang="en-US" sz="2200" b="1" u="sng" dirty="0">
                <a:solidFill>
                  <a:srgbClr val="3333CC"/>
                </a:solidFill>
                <a:latin typeface="黑体" panose="02010609060101010101" pitchFamily="49" charset="-122"/>
                <a:ea typeface="黑体" panose="02010609060101010101" pitchFamily="49" charset="-122"/>
                <a:cs typeface="+mj-cs"/>
              </a:rPr>
              <a:t>植被</a:t>
            </a:r>
            <a:r>
              <a:rPr lang="zh-CN" altLang="en-US" sz="2200" b="1" dirty="0">
                <a:solidFill>
                  <a:srgbClr val="3333CC"/>
                </a:solidFill>
                <a:latin typeface="黑体" panose="02010609060101010101" pitchFamily="49" charset="-122"/>
                <a:ea typeface="黑体" panose="02010609060101010101" pitchFamily="49" charset="-122"/>
                <a:cs typeface="+mj-cs"/>
              </a:rPr>
              <a:t>对城市有潜在的降温作用</a:t>
            </a:r>
            <a:endParaRPr lang="zh-TW" altLang="en-US" sz="2200" b="1" dirty="0">
              <a:solidFill>
                <a:srgbClr val="3333CC"/>
              </a:solidFill>
              <a:latin typeface="黑体" panose="02010609060101010101" pitchFamily="49" charset="-122"/>
              <a:ea typeface="黑体" panose="02010609060101010101" pitchFamily="49" charset="-122"/>
              <a:cs typeface="+mj-cs"/>
            </a:endParaRPr>
          </a:p>
        </p:txBody>
      </p:sp>
      <p:pic>
        <p:nvPicPr>
          <p:cNvPr id="15" name="圖片 6">
            <a:extLst>
              <a:ext uri="{FF2B5EF4-FFF2-40B4-BE49-F238E27FC236}">
                <a16:creationId xmlns:a16="http://schemas.microsoft.com/office/drawing/2014/main" id="{FD91136E-28B4-444C-9CF9-7F798F052A0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437"/>
          <a:stretch>
            <a:fillRect/>
          </a:stretch>
        </p:blipFill>
        <p:spPr bwMode="auto">
          <a:xfrm>
            <a:off x="5198828" y="2203910"/>
            <a:ext cx="3804863" cy="283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5F2B5F3B-749F-4C30-8F9B-76E7D2C4A931}"/>
              </a:ext>
            </a:extLst>
          </p:cNvPr>
          <p:cNvSpPr/>
          <p:nvPr/>
        </p:nvSpPr>
        <p:spPr>
          <a:xfrm>
            <a:off x="5458502" y="5557398"/>
            <a:ext cx="3660847" cy="830997"/>
          </a:xfrm>
          <a:prstGeom prst="rect">
            <a:avLst/>
          </a:prstGeom>
        </p:spPr>
        <p:txBody>
          <a:bodyPr wrap="square">
            <a:spAutoFit/>
          </a:bodyPr>
          <a:lstStyle/>
          <a:p>
            <a:pPr lvl="0"/>
            <a:r>
              <a:rPr lang="en-US" altLang="zh-CN" sz="1200" b="1" u="sng" dirty="0"/>
              <a:t>Chun-Ming Hsieh</a:t>
            </a:r>
            <a:r>
              <a:rPr lang="en-US" altLang="zh-CN" sz="1200" dirty="0"/>
              <a:t>, "Mitigating urban heat islands: A method to identify potential wind corridor for cooling and ventilation", Computers, Environment and Urban Systems (2016) Vol.57, 130-143 (SSCI)</a:t>
            </a:r>
            <a:endParaRPr lang="zh-CN" altLang="zh-CN" sz="1200" dirty="0"/>
          </a:p>
        </p:txBody>
      </p:sp>
      <p:sp>
        <p:nvSpPr>
          <p:cNvPr id="24" name="形状 23">
            <a:extLst>
              <a:ext uri="{FF2B5EF4-FFF2-40B4-BE49-F238E27FC236}">
                <a16:creationId xmlns:a16="http://schemas.microsoft.com/office/drawing/2014/main" id="{5EB5DEC7-47D7-4FA6-A293-A130FEDE8A58}"/>
              </a:ext>
            </a:extLst>
          </p:cNvPr>
          <p:cNvSpPr/>
          <p:nvPr/>
        </p:nvSpPr>
        <p:spPr>
          <a:xfrm rot="4396374">
            <a:off x="4752928" y="1150214"/>
            <a:ext cx="1597113" cy="2149404"/>
          </a:xfrm>
          <a:prstGeom prst="swooshArrow">
            <a:avLst>
              <a:gd name="adj1" fmla="val 16310"/>
              <a:gd name="adj2" fmla="val 31370"/>
            </a:avLst>
          </a:prstGeom>
          <a:gradFill>
            <a:gsLst>
              <a:gs pos="7000">
                <a:schemeClr val="bg1"/>
              </a:gs>
              <a:gs pos="34000">
                <a:schemeClr val="bg1">
                  <a:lumMod val="85000"/>
                </a:schemeClr>
              </a:gs>
              <a:gs pos="75000">
                <a:srgbClr val="C00000"/>
              </a:gs>
            </a:gsLst>
            <a:lin ang="0" scaled="1"/>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形状 25">
            <a:extLst>
              <a:ext uri="{FF2B5EF4-FFF2-40B4-BE49-F238E27FC236}">
                <a16:creationId xmlns:a16="http://schemas.microsoft.com/office/drawing/2014/main" id="{E11E46E5-43D5-4935-8E99-D1AFE9B16125}"/>
              </a:ext>
            </a:extLst>
          </p:cNvPr>
          <p:cNvSpPr/>
          <p:nvPr/>
        </p:nvSpPr>
        <p:spPr>
          <a:xfrm rot="6896801" flipH="1">
            <a:off x="4749604" y="4333691"/>
            <a:ext cx="1807570" cy="1711621"/>
          </a:xfrm>
          <a:prstGeom prst="swooshArrow">
            <a:avLst>
              <a:gd name="adj1" fmla="val 16310"/>
              <a:gd name="adj2" fmla="val 31370"/>
            </a:avLst>
          </a:prstGeom>
          <a:gradFill>
            <a:gsLst>
              <a:gs pos="7000">
                <a:schemeClr val="bg1"/>
              </a:gs>
              <a:gs pos="34000">
                <a:schemeClr val="bg1">
                  <a:lumMod val="85000"/>
                </a:schemeClr>
              </a:gs>
              <a:gs pos="75000">
                <a:srgbClr val="3333CC"/>
              </a:gs>
            </a:gsLst>
            <a:lin ang="0" scaled="1"/>
          </a:gradFill>
          <a:ln>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grpSp>
        <p:nvGrpSpPr>
          <p:cNvPr id="29" name="组合 28">
            <a:extLst>
              <a:ext uri="{FF2B5EF4-FFF2-40B4-BE49-F238E27FC236}">
                <a16:creationId xmlns:a16="http://schemas.microsoft.com/office/drawing/2014/main" id="{F0900958-D24B-4247-BC23-F01BDF0CFADE}"/>
              </a:ext>
            </a:extLst>
          </p:cNvPr>
          <p:cNvGrpSpPr/>
          <p:nvPr/>
        </p:nvGrpSpPr>
        <p:grpSpPr>
          <a:xfrm>
            <a:off x="140482" y="1034308"/>
            <a:ext cx="4975175" cy="5201808"/>
            <a:chOff x="86329" y="1186587"/>
            <a:chExt cx="4975175" cy="5201808"/>
          </a:xfrm>
        </p:grpSpPr>
        <p:pic>
          <p:nvPicPr>
            <p:cNvPr id="3" name="圖片 2">
              <a:extLst>
                <a:ext uri="{FF2B5EF4-FFF2-40B4-BE49-F238E27FC236}">
                  <a16:creationId xmlns:a16="http://schemas.microsoft.com/office/drawing/2014/main" id="{4F072AEE-C875-4BFD-9EAC-377910B9FA6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5211"/>
            <a:stretch>
              <a:fillRect/>
            </a:stretch>
          </p:blipFill>
          <p:spPr bwMode="auto">
            <a:xfrm>
              <a:off x="1027088" y="1585070"/>
              <a:ext cx="3874238" cy="213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字方塊 28">
              <a:extLst>
                <a:ext uri="{FF2B5EF4-FFF2-40B4-BE49-F238E27FC236}">
                  <a16:creationId xmlns:a16="http://schemas.microsoft.com/office/drawing/2014/main" id="{906AF529-D988-4838-A7C9-75A91E574CC3}"/>
                </a:ext>
              </a:extLst>
            </p:cNvPr>
            <p:cNvSpPr txBox="1"/>
            <p:nvPr/>
          </p:nvSpPr>
          <p:spPr>
            <a:xfrm>
              <a:off x="86330" y="1482925"/>
              <a:ext cx="12961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黑体" panose="02010609060101010101" pitchFamily="49" charset="-122"/>
                  <a:ea typeface="黑体" panose="02010609060101010101" pitchFamily="49" charset="-122"/>
                </a:rPr>
                <a:t>工业使用</a:t>
              </a:r>
              <a:r>
                <a:rPr lang="en-US" altLang="zh-TW" dirty="0">
                  <a:latin typeface="黑体" panose="02010609060101010101" pitchFamily="49" charset="-122"/>
                  <a:ea typeface="黑体" panose="02010609060101010101" pitchFamily="49" charset="-122"/>
                </a:rPr>
                <a:t> </a:t>
              </a:r>
              <a:endParaRPr lang="zh-TW" altLang="en-US" dirty="0">
                <a:latin typeface="黑体" panose="02010609060101010101" pitchFamily="49" charset="-122"/>
                <a:ea typeface="黑体" panose="02010609060101010101" pitchFamily="49" charset="-122"/>
              </a:endParaRPr>
            </a:p>
          </p:txBody>
        </p:sp>
        <p:sp>
          <p:nvSpPr>
            <p:cNvPr id="7" name="文字方塊 28">
              <a:extLst>
                <a:ext uri="{FF2B5EF4-FFF2-40B4-BE49-F238E27FC236}">
                  <a16:creationId xmlns:a16="http://schemas.microsoft.com/office/drawing/2014/main" id="{DC6A0404-7ED4-4BB5-8099-5B4F7ABA1676}"/>
                </a:ext>
              </a:extLst>
            </p:cNvPr>
            <p:cNvSpPr txBox="1"/>
            <p:nvPr/>
          </p:nvSpPr>
          <p:spPr>
            <a:xfrm>
              <a:off x="86330" y="2389471"/>
              <a:ext cx="1282162" cy="369332"/>
            </a:xfrm>
            <a:prstGeom prst="rect">
              <a:avLst/>
            </a:prstGeom>
            <a:noFill/>
          </p:spPr>
          <p:txBody>
            <a:bodyPr wrap="square" rtlCol="0">
              <a:spAutoFit/>
            </a:bodyPr>
            <a:lstStyle>
              <a:defPPr>
                <a:defRPr lang="zh-CN"/>
              </a:defPPr>
              <a:lvl1pPr>
                <a:defRPr>
                  <a:latin typeface="黑体" panose="02010609060101010101" pitchFamily="49" charset="-122"/>
                  <a:ea typeface="黑体" panose="02010609060101010101" pitchFamily="49"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t>商业使用</a:t>
              </a:r>
            </a:p>
          </p:txBody>
        </p:sp>
        <p:sp>
          <p:nvSpPr>
            <p:cNvPr id="8" name="文字方塊 28">
              <a:extLst>
                <a:ext uri="{FF2B5EF4-FFF2-40B4-BE49-F238E27FC236}">
                  <a16:creationId xmlns:a16="http://schemas.microsoft.com/office/drawing/2014/main" id="{EDD53236-273D-4919-B8C4-CBA4BC41B24E}"/>
                </a:ext>
              </a:extLst>
            </p:cNvPr>
            <p:cNvSpPr txBox="1"/>
            <p:nvPr/>
          </p:nvSpPr>
          <p:spPr>
            <a:xfrm>
              <a:off x="86330" y="3266609"/>
              <a:ext cx="12961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黑体" panose="02010609060101010101" pitchFamily="49" charset="-122"/>
                  <a:ea typeface="黑体" panose="02010609060101010101" pitchFamily="49" charset="-122"/>
                </a:rPr>
                <a:t>道路使用</a:t>
              </a:r>
              <a:r>
                <a:rPr lang="en-US" altLang="zh-TW" dirty="0">
                  <a:latin typeface="黑体" panose="02010609060101010101" pitchFamily="49" charset="-122"/>
                  <a:ea typeface="黑体" panose="02010609060101010101" pitchFamily="49" charset="-122"/>
                </a:rPr>
                <a:t> </a:t>
              </a:r>
              <a:endParaRPr lang="zh-TW" altLang="en-US" dirty="0">
                <a:latin typeface="黑体" panose="02010609060101010101" pitchFamily="49" charset="-122"/>
                <a:ea typeface="黑体" panose="02010609060101010101" pitchFamily="49" charset="-122"/>
              </a:endParaRPr>
            </a:p>
          </p:txBody>
        </p:sp>
        <p:sp>
          <p:nvSpPr>
            <p:cNvPr id="9" name="文字方塊 30">
              <a:extLst>
                <a:ext uri="{FF2B5EF4-FFF2-40B4-BE49-F238E27FC236}">
                  <a16:creationId xmlns:a16="http://schemas.microsoft.com/office/drawing/2014/main" id="{2BD700B6-4767-461C-85DD-282ED5B64A5E}"/>
                </a:ext>
              </a:extLst>
            </p:cNvPr>
            <p:cNvSpPr txBox="1"/>
            <p:nvPr/>
          </p:nvSpPr>
          <p:spPr>
            <a:xfrm>
              <a:off x="137926" y="4820169"/>
              <a:ext cx="737603" cy="369332"/>
            </a:xfrm>
            <a:prstGeom prst="rect">
              <a:avLst/>
            </a:prstGeom>
            <a:noFill/>
          </p:spPr>
          <p:txBody>
            <a:bodyPr wrap="square" rtlCol="0">
              <a:spAutoFit/>
            </a:bodyPr>
            <a:lstStyle/>
            <a:p>
              <a:r>
                <a:rPr lang="zh-TW" altLang="en-US" b="1" u="sng" dirty="0">
                  <a:latin typeface="黑体" panose="02010609060101010101" pitchFamily="49" charset="-122"/>
                  <a:ea typeface="黑体" panose="02010609060101010101" pitchFamily="49" charset="-122"/>
                </a:rPr>
                <a:t>植被</a:t>
              </a:r>
            </a:p>
          </p:txBody>
        </p:sp>
        <p:sp>
          <p:nvSpPr>
            <p:cNvPr id="10" name="文字方塊 37">
              <a:extLst>
                <a:ext uri="{FF2B5EF4-FFF2-40B4-BE49-F238E27FC236}">
                  <a16:creationId xmlns:a16="http://schemas.microsoft.com/office/drawing/2014/main" id="{5468C2E9-E09F-4040-9366-5D57BD7C2777}"/>
                </a:ext>
              </a:extLst>
            </p:cNvPr>
            <p:cNvSpPr txBox="1"/>
            <p:nvPr/>
          </p:nvSpPr>
          <p:spPr>
            <a:xfrm>
              <a:off x="3263199" y="6017287"/>
              <a:ext cx="1790660" cy="369332"/>
            </a:xfrm>
            <a:prstGeom prst="rect">
              <a:avLst/>
            </a:prstGeom>
            <a:noFill/>
          </p:spPr>
          <p:txBody>
            <a:bodyPr wrap="square" rtlCol="0">
              <a:spAutoFit/>
            </a:bodyPr>
            <a:lstStyle/>
            <a:p>
              <a:pPr algn="ctr"/>
              <a:r>
                <a:rPr lang="zh-TW" altLang="en-US" dirty="0">
                  <a:latin typeface="黑体" panose="02010609060101010101" pitchFamily="49" charset="-122"/>
                  <a:ea typeface="黑体" panose="02010609060101010101" pitchFamily="49" charset="-122"/>
                </a:rPr>
                <a:t>潜在降温</a:t>
              </a:r>
              <a:r>
                <a:rPr lang="en-US" altLang="zh-TW" dirty="0">
                  <a:latin typeface="黑体" panose="02010609060101010101" pitchFamily="49" charset="-122"/>
                  <a:ea typeface="黑体" panose="02010609060101010101" pitchFamily="49" charset="-122"/>
                </a:rPr>
                <a:t> </a:t>
              </a:r>
              <a:endParaRPr lang="zh-TW" altLang="en-US" dirty="0">
                <a:latin typeface="黑体" panose="02010609060101010101" pitchFamily="49" charset="-122"/>
                <a:ea typeface="黑体" panose="02010609060101010101" pitchFamily="49" charset="-122"/>
              </a:endParaRPr>
            </a:p>
          </p:txBody>
        </p:sp>
        <p:sp>
          <p:nvSpPr>
            <p:cNvPr id="11" name="文字方塊 35">
              <a:extLst>
                <a:ext uri="{FF2B5EF4-FFF2-40B4-BE49-F238E27FC236}">
                  <a16:creationId xmlns:a16="http://schemas.microsoft.com/office/drawing/2014/main" id="{4E97A4F1-B88F-44FD-8F51-4ED8BC9F8C7B}"/>
                </a:ext>
              </a:extLst>
            </p:cNvPr>
            <p:cNvSpPr txBox="1"/>
            <p:nvPr/>
          </p:nvSpPr>
          <p:spPr>
            <a:xfrm>
              <a:off x="150534" y="4103855"/>
              <a:ext cx="712387" cy="369332"/>
            </a:xfrm>
            <a:prstGeom prst="rect">
              <a:avLst/>
            </a:prstGeom>
            <a:noFill/>
          </p:spPr>
          <p:txBody>
            <a:bodyPr wrap="square" rtlCol="0">
              <a:spAutoFit/>
            </a:bodyPr>
            <a:lstStyle/>
            <a:p>
              <a:r>
                <a:rPr lang="zh-TW" altLang="en-US" dirty="0">
                  <a:latin typeface="黑体" panose="02010609060101010101" pitchFamily="49" charset="-122"/>
                  <a:ea typeface="黑体" panose="02010609060101010101" pitchFamily="49" charset="-122"/>
                </a:rPr>
                <a:t>水体</a:t>
              </a:r>
              <a:r>
                <a:rPr lang="en-US" altLang="zh-TW" dirty="0"/>
                <a:t> </a:t>
              </a:r>
              <a:endParaRPr lang="zh-TW" altLang="en-US" dirty="0"/>
            </a:p>
          </p:txBody>
        </p:sp>
        <p:pic>
          <p:nvPicPr>
            <p:cNvPr id="12" name="圖片 3">
              <a:extLst>
                <a:ext uri="{FF2B5EF4-FFF2-40B4-BE49-F238E27FC236}">
                  <a16:creationId xmlns:a16="http://schemas.microsoft.com/office/drawing/2014/main" id="{8158D1CD-3D33-4788-9E73-702A4E1BD15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5017"/>
            <a:stretch>
              <a:fillRect/>
            </a:stretch>
          </p:blipFill>
          <p:spPr bwMode="auto">
            <a:xfrm>
              <a:off x="941106" y="3977392"/>
              <a:ext cx="3960220" cy="2111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圆角 17">
              <a:extLst>
                <a:ext uri="{FF2B5EF4-FFF2-40B4-BE49-F238E27FC236}">
                  <a16:creationId xmlns:a16="http://schemas.microsoft.com/office/drawing/2014/main" id="{A3E3146D-E9CB-4B71-8822-D3535B629E64}"/>
                </a:ext>
              </a:extLst>
            </p:cNvPr>
            <p:cNvSpPr/>
            <p:nvPr/>
          </p:nvSpPr>
          <p:spPr>
            <a:xfrm>
              <a:off x="86329" y="1196752"/>
              <a:ext cx="4975175" cy="268163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圆角 18">
              <a:extLst>
                <a:ext uri="{FF2B5EF4-FFF2-40B4-BE49-F238E27FC236}">
                  <a16:creationId xmlns:a16="http://schemas.microsoft.com/office/drawing/2014/main" id="{EA032669-269F-421E-92E8-4BE6A4B85956}"/>
                </a:ext>
              </a:extLst>
            </p:cNvPr>
            <p:cNvSpPr/>
            <p:nvPr/>
          </p:nvSpPr>
          <p:spPr>
            <a:xfrm>
              <a:off x="86330" y="3789040"/>
              <a:ext cx="4975174" cy="2599355"/>
            </a:xfrm>
            <a:prstGeom prst="roundRect">
              <a:avLst/>
            </a:prstGeom>
            <a:noFill/>
            <a:ln>
              <a:solidFill>
                <a:srgbClr val="33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字方塊 37">
              <a:extLst>
                <a:ext uri="{FF2B5EF4-FFF2-40B4-BE49-F238E27FC236}">
                  <a16:creationId xmlns:a16="http://schemas.microsoft.com/office/drawing/2014/main" id="{58CADB26-9A00-4F70-9F02-8BBE34AA4B78}"/>
                </a:ext>
              </a:extLst>
            </p:cNvPr>
            <p:cNvSpPr txBox="1"/>
            <p:nvPr/>
          </p:nvSpPr>
          <p:spPr>
            <a:xfrm>
              <a:off x="3155738" y="1186587"/>
              <a:ext cx="1790660" cy="369332"/>
            </a:xfrm>
            <a:prstGeom prst="rect">
              <a:avLst/>
            </a:prstGeom>
            <a:noFill/>
          </p:spPr>
          <p:txBody>
            <a:bodyPr wrap="square" rtlCol="0">
              <a:spAutoFit/>
            </a:bodyPr>
            <a:lstStyle/>
            <a:p>
              <a:pPr algn="ctr"/>
              <a:r>
                <a:rPr lang="zh-TW" altLang="en-US" dirty="0">
                  <a:latin typeface="黑体" panose="02010609060101010101" pitchFamily="49" charset="-122"/>
                  <a:ea typeface="黑体" panose="02010609060101010101" pitchFamily="49" charset="-122"/>
                </a:rPr>
                <a:t>潜在</a:t>
              </a:r>
              <a:r>
                <a:rPr lang="zh-CN" altLang="en-US" dirty="0">
                  <a:latin typeface="黑体" panose="02010609060101010101" pitchFamily="49" charset="-122"/>
                  <a:ea typeface="黑体" panose="02010609060101010101" pitchFamily="49" charset="-122"/>
                </a:rPr>
                <a:t>升温</a:t>
              </a:r>
              <a:r>
                <a:rPr lang="en-US" altLang="zh-TW" dirty="0">
                  <a:latin typeface="黑体" panose="02010609060101010101" pitchFamily="49" charset="-122"/>
                  <a:ea typeface="黑体" panose="02010609060101010101" pitchFamily="49" charset="-122"/>
                </a:rPr>
                <a:t> </a:t>
              </a:r>
              <a:endParaRPr lang="zh-TW" altLang="en-US" dirty="0">
                <a:latin typeface="黑体" panose="02010609060101010101" pitchFamily="49" charset="-122"/>
                <a:ea typeface="黑体" panose="02010609060101010101" pitchFamily="49" charset="-122"/>
              </a:endParaRPr>
            </a:p>
          </p:txBody>
        </p:sp>
      </p:grpSp>
      <p:sp>
        <p:nvSpPr>
          <p:cNvPr id="31" name="矩形 30">
            <a:extLst>
              <a:ext uri="{FF2B5EF4-FFF2-40B4-BE49-F238E27FC236}">
                <a16:creationId xmlns:a16="http://schemas.microsoft.com/office/drawing/2014/main" id="{B4AA2F42-B0C5-4C9A-8945-C6B16B081B02}"/>
              </a:ext>
            </a:extLst>
          </p:cNvPr>
          <p:cNvSpPr/>
          <p:nvPr/>
        </p:nvSpPr>
        <p:spPr>
          <a:xfrm>
            <a:off x="251520" y="116632"/>
            <a:ext cx="4333238"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绿化与城市气候</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390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926BD9-7CD4-4448-8C2A-2FFE7EDAC7CE}"/>
              </a:ext>
            </a:extLst>
          </p:cNvPr>
          <p:cNvSpPr>
            <a:spLocks noGrp="1"/>
          </p:cNvSpPr>
          <p:nvPr>
            <p:ph type="sldNum" sz="quarter" idx="12"/>
          </p:nvPr>
        </p:nvSpPr>
        <p:spPr>
          <a:xfrm>
            <a:off x="7086600" y="6487427"/>
            <a:ext cx="2057400" cy="365125"/>
          </a:xfrm>
        </p:spPr>
        <p:txBody>
          <a:bodyPr/>
          <a:lstStyle/>
          <a:p>
            <a:fld id="{8D671B65-C10E-8F4A-8749-824F9A1D4539}" type="slidenum">
              <a:rPr lang="en-US" smtClean="0"/>
              <a:pPr/>
              <a:t>7</a:t>
            </a:fld>
            <a:endParaRPr lang="en-US" dirty="0"/>
          </a:p>
        </p:txBody>
      </p:sp>
      <p:sp>
        <p:nvSpPr>
          <p:cNvPr id="20" name="矩形 19">
            <a:extLst>
              <a:ext uri="{FF2B5EF4-FFF2-40B4-BE49-F238E27FC236}">
                <a16:creationId xmlns:a16="http://schemas.microsoft.com/office/drawing/2014/main" id="{6DCB3890-3973-46D3-BB22-CF54A0CFD371}"/>
              </a:ext>
            </a:extLst>
          </p:cNvPr>
          <p:cNvSpPr/>
          <p:nvPr/>
        </p:nvSpPr>
        <p:spPr>
          <a:xfrm>
            <a:off x="251520" y="116632"/>
            <a:ext cx="4333238"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绿化与城市气候</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21" name="標題 1">
            <a:extLst>
              <a:ext uri="{FF2B5EF4-FFF2-40B4-BE49-F238E27FC236}">
                <a16:creationId xmlns:a16="http://schemas.microsoft.com/office/drawing/2014/main" id="{A38720C0-AD7F-4304-813D-DFCFD33872AA}"/>
              </a:ext>
            </a:extLst>
          </p:cNvPr>
          <p:cNvSpPr txBox="1"/>
          <p:nvPr/>
        </p:nvSpPr>
        <p:spPr bwMode="auto">
          <a:xfrm>
            <a:off x="251520" y="801456"/>
            <a:ext cx="8280920" cy="976249"/>
          </a:xfrm>
          <a:prstGeom prst="rect">
            <a:avLst/>
          </a:prstGeom>
          <a:noFill/>
          <a:ln w="9525">
            <a:noFill/>
            <a:miter lim="800000"/>
          </a:ln>
        </p:spPr>
        <p:txBody>
          <a:bodyPr vert="horz" wrap="square" lIns="91440" tIns="45720" rIns="91440" bIns="45720" numCol="1" anchor="ctr" anchorCtr="0" compatLnSpc="1"/>
          <a:lstStyle/>
          <a:p>
            <a:pPr eaLnBrk="0" hangingPunct="0">
              <a:defRPr/>
            </a:pPr>
            <a:r>
              <a:rPr lang="zh-CN" altLang="en-US" sz="2200" b="1" dirty="0">
                <a:solidFill>
                  <a:srgbClr val="3333CC"/>
                </a:solidFill>
                <a:latin typeface="Times  New Roman"/>
                <a:ea typeface="黑体" panose="02010609060101010101" pitchFamily="49" charset="-122"/>
                <a:cs typeface="+mj-cs"/>
              </a:rPr>
              <a:t>城市绿地的降温能力：局地公园冷岛效应 </a:t>
            </a:r>
            <a:r>
              <a:rPr lang="en-US" altLang="zh-CN" sz="2200" b="1" dirty="0">
                <a:solidFill>
                  <a:srgbClr val="3333CC"/>
                </a:solidFill>
                <a:latin typeface="Times  New Roman"/>
                <a:ea typeface="黑体" panose="02010609060101010101" pitchFamily="49" charset="-122"/>
                <a:cs typeface="+mj-cs"/>
              </a:rPr>
              <a:t>(PCI, Park Cool Island)</a:t>
            </a:r>
            <a:endParaRPr lang="zh-TW" altLang="en-US" sz="2200" b="1" dirty="0">
              <a:solidFill>
                <a:srgbClr val="3333CC"/>
              </a:solidFill>
              <a:latin typeface="Times  New Roman"/>
              <a:ea typeface="黑体" panose="02010609060101010101" pitchFamily="49" charset="-122"/>
              <a:cs typeface="+mj-cs"/>
            </a:endParaRPr>
          </a:p>
        </p:txBody>
      </p:sp>
      <p:grpSp>
        <p:nvGrpSpPr>
          <p:cNvPr id="8" name="组合 7">
            <a:extLst>
              <a:ext uri="{FF2B5EF4-FFF2-40B4-BE49-F238E27FC236}">
                <a16:creationId xmlns:a16="http://schemas.microsoft.com/office/drawing/2014/main" id="{85773839-5387-43F1-9FDA-E257BB3CFD0A}"/>
              </a:ext>
            </a:extLst>
          </p:cNvPr>
          <p:cNvGrpSpPr/>
          <p:nvPr/>
        </p:nvGrpSpPr>
        <p:grpSpPr>
          <a:xfrm>
            <a:off x="3234417" y="1916832"/>
            <a:ext cx="5904656" cy="3775833"/>
            <a:chOff x="2705716" y="1415664"/>
            <a:chExt cx="5904656" cy="3775833"/>
          </a:xfrm>
        </p:grpSpPr>
        <p:pic>
          <p:nvPicPr>
            <p:cNvPr id="14" name="Content Placeholder 7">
              <a:extLst>
                <a:ext uri="{FF2B5EF4-FFF2-40B4-BE49-F238E27FC236}">
                  <a16:creationId xmlns:a16="http://schemas.microsoft.com/office/drawing/2014/main" id="{18115ECB-6C7E-4561-B2DA-AEABADEAB086}"/>
                </a:ext>
              </a:extLst>
            </p:cNvPr>
            <p:cNvPicPr>
              <a:picLocks noChangeAspect="1"/>
            </p:cNvPicPr>
            <p:nvPr/>
          </p:nvPicPr>
          <p:blipFill>
            <a:blip r:embed="rId2"/>
            <a:stretch>
              <a:fillRect/>
            </a:stretch>
          </p:blipFill>
          <p:spPr>
            <a:xfrm>
              <a:off x="2705716" y="1415664"/>
              <a:ext cx="5904656" cy="3775833"/>
            </a:xfrm>
            <a:prstGeom prst="rect">
              <a:avLst/>
            </a:prstGeom>
          </p:spPr>
        </p:pic>
        <p:sp>
          <p:nvSpPr>
            <p:cNvPr id="7" name="矩形 6">
              <a:extLst>
                <a:ext uri="{FF2B5EF4-FFF2-40B4-BE49-F238E27FC236}">
                  <a16:creationId xmlns:a16="http://schemas.microsoft.com/office/drawing/2014/main" id="{85BAF059-0776-4635-AE0A-3D154F40AB61}"/>
                </a:ext>
              </a:extLst>
            </p:cNvPr>
            <p:cNvSpPr/>
            <p:nvPr/>
          </p:nvSpPr>
          <p:spPr>
            <a:xfrm>
              <a:off x="6064820" y="1814599"/>
              <a:ext cx="620683" cy="369332"/>
            </a:xfrm>
            <a:prstGeom prst="rect">
              <a:avLst/>
            </a:prstGeom>
          </p:spPr>
          <p:txBody>
            <a:bodyPr wrap="none">
              <a:spAutoFit/>
            </a:bodyPr>
            <a:lstStyle/>
            <a:p>
              <a:r>
                <a:rPr lang="en-US" altLang="zh-CN" b="1" dirty="0">
                  <a:solidFill>
                    <a:srgbClr val="C00000"/>
                  </a:solidFill>
                  <a:effectLst>
                    <a:outerShdw blurRad="38100" dist="38100" dir="2700000" algn="tl">
                      <a:srgbClr val="000000">
                        <a:alpha val="43137"/>
                      </a:srgbClr>
                    </a:outerShdw>
                  </a:effectLst>
                  <a:latin typeface="Times  New Roman"/>
                  <a:ea typeface="黑体" panose="02010609060101010101" pitchFamily="49" charset="-122"/>
                </a:rPr>
                <a:t>UHI</a:t>
              </a:r>
              <a:endParaRPr lang="en-US" dirty="0">
                <a:solidFill>
                  <a:srgbClr val="C00000"/>
                </a:solidFill>
                <a:effectLst>
                  <a:outerShdw blurRad="38100" dist="38100" dir="2700000" algn="tl">
                    <a:srgbClr val="000000">
                      <a:alpha val="43137"/>
                    </a:srgbClr>
                  </a:outerShdw>
                </a:effectLst>
                <a:latin typeface="Times  New Roman"/>
              </a:endParaRPr>
            </a:p>
          </p:txBody>
        </p:sp>
        <p:sp>
          <p:nvSpPr>
            <p:cNvPr id="22" name="矩形 21">
              <a:extLst>
                <a:ext uri="{FF2B5EF4-FFF2-40B4-BE49-F238E27FC236}">
                  <a16:creationId xmlns:a16="http://schemas.microsoft.com/office/drawing/2014/main" id="{A5D86A4F-1971-4ADA-BDFD-FEDE1474664D}"/>
                </a:ext>
              </a:extLst>
            </p:cNvPr>
            <p:cNvSpPr/>
            <p:nvPr/>
          </p:nvSpPr>
          <p:spPr>
            <a:xfrm>
              <a:off x="7251826" y="3165049"/>
              <a:ext cx="582211" cy="369332"/>
            </a:xfrm>
            <a:prstGeom prst="rect">
              <a:avLst/>
            </a:prstGeom>
          </p:spPr>
          <p:txBody>
            <a:bodyPr wrap="none">
              <a:spAutoFit/>
            </a:bodyPr>
            <a:lstStyle/>
            <a:p>
              <a:r>
                <a:rPr lang="en-US" altLang="zh-CN" b="1" dirty="0">
                  <a:solidFill>
                    <a:srgbClr val="3333CC"/>
                  </a:solidFill>
                  <a:effectLst>
                    <a:outerShdw blurRad="38100" dist="38100" dir="2700000" algn="tl">
                      <a:srgbClr val="000000">
                        <a:alpha val="43137"/>
                      </a:srgbClr>
                    </a:outerShdw>
                  </a:effectLst>
                  <a:latin typeface="Times  New Roman"/>
                  <a:ea typeface="黑体" panose="02010609060101010101" pitchFamily="49" charset="-122"/>
                </a:rPr>
                <a:t>PCI</a:t>
              </a:r>
              <a:endParaRPr lang="en-US" dirty="0">
                <a:solidFill>
                  <a:srgbClr val="3333CC"/>
                </a:solidFill>
                <a:effectLst>
                  <a:outerShdw blurRad="38100" dist="38100" dir="2700000" algn="tl">
                    <a:srgbClr val="000000">
                      <a:alpha val="43137"/>
                    </a:srgbClr>
                  </a:outerShdw>
                </a:effectLst>
                <a:latin typeface="Times  New Roman"/>
              </a:endParaRPr>
            </a:p>
          </p:txBody>
        </p:sp>
        <p:sp>
          <p:nvSpPr>
            <p:cNvPr id="23" name="矩形 22">
              <a:extLst>
                <a:ext uri="{FF2B5EF4-FFF2-40B4-BE49-F238E27FC236}">
                  <a16:creationId xmlns:a16="http://schemas.microsoft.com/office/drawing/2014/main" id="{AB8E6C60-D779-47AE-9E1A-C59A24F888D3}"/>
                </a:ext>
              </a:extLst>
            </p:cNvPr>
            <p:cNvSpPr/>
            <p:nvPr/>
          </p:nvSpPr>
          <p:spPr>
            <a:xfrm>
              <a:off x="7206943" y="4187141"/>
              <a:ext cx="671979" cy="369332"/>
            </a:xfrm>
            <a:prstGeom prst="rect">
              <a:avLst/>
            </a:prstGeom>
          </p:spPr>
          <p:txBody>
            <a:bodyPr wrap="none">
              <a:spAutoFit/>
            </a:bodyPr>
            <a:lstStyle/>
            <a:p>
              <a:r>
                <a:rPr lang="en-US" altLang="zh-CN" b="1" dirty="0">
                  <a:effectLst>
                    <a:outerShdw blurRad="38100" dist="38100" dir="2700000" algn="tl">
                      <a:srgbClr val="000000">
                        <a:alpha val="43137"/>
                      </a:srgbClr>
                    </a:outerShdw>
                  </a:effectLst>
                  <a:latin typeface="Times  New Roman"/>
                  <a:ea typeface="黑体" panose="02010609060101010101" pitchFamily="49" charset="-122"/>
                </a:rPr>
                <a:t>Park</a:t>
              </a:r>
              <a:endParaRPr lang="en-US" dirty="0">
                <a:effectLst>
                  <a:outerShdw blurRad="38100" dist="38100" dir="2700000" algn="tl">
                    <a:srgbClr val="000000">
                      <a:alpha val="43137"/>
                    </a:srgbClr>
                  </a:outerShdw>
                </a:effectLst>
                <a:latin typeface="Times  New Roman"/>
              </a:endParaRPr>
            </a:p>
          </p:txBody>
        </p:sp>
      </p:grpSp>
      <p:pic>
        <p:nvPicPr>
          <p:cNvPr id="4" name="图片 3">
            <a:extLst>
              <a:ext uri="{FF2B5EF4-FFF2-40B4-BE49-F238E27FC236}">
                <a16:creationId xmlns:a16="http://schemas.microsoft.com/office/drawing/2014/main" id="{2A1318A7-56E3-4462-AE58-81F4A49DA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1710"/>
            <a:ext cx="4820765" cy="3817600"/>
          </a:xfrm>
          <a:prstGeom prst="rect">
            <a:avLst/>
          </a:prstGeom>
        </p:spPr>
      </p:pic>
      <p:sp>
        <p:nvSpPr>
          <p:cNvPr id="12" name="矩形 11">
            <a:extLst>
              <a:ext uri="{FF2B5EF4-FFF2-40B4-BE49-F238E27FC236}">
                <a16:creationId xmlns:a16="http://schemas.microsoft.com/office/drawing/2014/main" id="{758FC7EF-9102-4B20-90C2-BF1AD236B6B9}"/>
              </a:ext>
            </a:extLst>
          </p:cNvPr>
          <p:cNvSpPr/>
          <p:nvPr/>
        </p:nvSpPr>
        <p:spPr>
          <a:xfrm>
            <a:off x="251520" y="1523407"/>
            <a:ext cx="9135834"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气候区和具体绿地特征影响</a:t>
            </a:r>
            <a:r>
              <a:rPr lang="en-US" altLang="zh-CN" b="1" dirty="0">
                <a:latin typeface="黑体" panose="02010609060101010101" pitchFamily="49" charset="-122"/>
                <a:ea typeface="黑体" panose="02010609060101010101" pitchFamily="49" charset="-122"/>
              </a:rPr>
              <a:t>PCI</a:t>
            </a:r>
            <a:r>
              <a:rPr lang="zh-CN" altLang="en-US" b="1" dirty="0">
                <a:latin typeface="黑体" panose="02010609060101010101" pitchFamily="49" charset="-122"/>
                <a:ea typeface="黑体" panose="02010609060101010101" pitchFamily="49" charset="-122"/>
              </a:rPr>
              <a:t>强度，但大量测量数据证实绿地可有效缓解城市热应力</a:t>
            </a:r>
            <a:endParaRPr lang="en-US"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08D5443E-720B-4D9A-A9A0-4CB94BBE4AF2}"/>
                  </a:ext>
                </a:extLst>
              </p:cNvPr>
              <p:cNvSpPr/>
              <p:nvPr/>
            </p:nvSpPr>
            <p:spPr>
              <a:xfrm>
                <a:off x="661407" y="5852624"/>
                <a:ext cx="3903633" cy="671209"/>
              </a:xfrm>
              <a:prstGeom prst="rect">
                <a:avLst/>
              </a:prstGeom>
            </p:spPr>
            <p:txBody>
              <a:bodyPr wrap="none">
                <a:spAutoFit/>
              </a:bodyPr>
              <a:lstStyle/>
              <a:p>
                <a:r>
                  <a:rPr lang="zh-CN" altLang="en-US" b="1" dirty="0">
                    <a:solidFill>
                      <a:srgbClr val="3333CC"/>
                    </a:solidFill>
                    <a:latin typeface="Times  New Roman"/>
                    <a:ea typeface="黑体" panose="02010609060101010101" pitchFamily="49" charset="-122"/>
                  </a:rPr>
                  <a:t>不同国家对公园冷岛强度的观测结果</a:t>
                </a:r>
                <a:endParaRPr lang="en-US" altLang="zh-CN" b="1" dirty="0">
                  <a:solidFill>
                    <a:srgbClr val="3333CC"/>
                  </a:solidFill>
                  <a:latin typeface="Times  New Roman"/>
                  <a:ea typeface="黑体" panose="02010609060101010101" pitchFamily="49" charset="-122"/>
                </a:endParaRPr>
              </a:p>
              <a:p>
                <a:pPr/>
                <a14:m>
                  <m:oMathPara xmlns:m="http://schemas.openxmlformats.org/officeDocument/2006/math">
                    <m:oMathParaPr>
                      <m:jc m:val="centerGroup"/>
                    </m:oMathParaPr>
                    <m:oMath xmlns:m="http://schemas.openxmlformats.org/officeDocument/2006/math">
                      <m:sSub>
                        <m:sSubPr>
                          <m:ctrlPr>
                            <a:rPr lang="en-US" altLang="zh-CN" b="1" i="1" smtClean="0">
                              <a:solidFill>
                                <a:srgbClr val="3333CC"/>
                              </a:solidFill>
                              <a:latin typeface="Cambria Math" panose="02040503050406030204" pitchFamily="18" charset="0"/>
                              <a:ea typeface="黑体" panose="02010609060101010101" pitchFamily="49" charset="-122"/>
                            </a:rPr>
                          </m:ctrlPr>
                        </m:sSubPr>
                        <m:e>
                          <m:r>
                            <a:rPr lang="en-US" altLang="zh-CN" b="1" i="1" smtClean="0">
                              <a:solidFill>
                                <a:srgbClr val="3333CC"/>
                              </a:solidFill>
                              <a:latin typeface="Cambria Math" panose="02040503050406030204" pitchFamily="18" charset="0"/>
                              <a:ea typeface="Cambria Math" panose="02040503050406030204" pitchFamily="18" charset="0"/>
                            </a:rPr>
                            <m:t>∆</m:t>
                          </m:r>
                          <m:r>
                            <a:rPr lang="en-US" altLang="zh-CN" b="1" i="0" smtClean="0">
                              <a:solidFill>
                                <a:srgbClr val="3333CC"/>
                              </a:solidFill>
                              <a:latin typeface="Cambria Math" panose="02040503050406030204" pitchFamily="18" charset="0"/>
                              <a:ea typeface="Cambria Math" panose="02040503050406030204" pitchFamily="18" charset="0"/>
                            </a:rPr>
                            <m:t>𝐓</m:t>
                          </m:r>
                          <m:r>
                            <a:rPr lang="en-US" altLang="zh-CN" b="1" i="0" smtClean="0">
                              <a:solidFill>
                                <a:srgbClr val="3333CC"/>
                              </a:solidFill>
                              <a:latin typeface="Cambria Math" panose="02040503050406030204" pitchFamily="18" charset="0"/>
                              <a:ea typeface="Cambria Math" panose="02040503050406030204" pitchFamily="18" charset="0"/>
                            </a:rPr>
                            <m:t>=</m:t>
                          </m:r>
                          <m:r>
                            <a:rPr lang="en-US" altLang="zh-CN" b="1" i="0">
                              <a:solidFill>
                                <a:srgbClr val="3333CC"/>
                              </a:solidFill>
                              <a:latin typeface="Cambria Math" panose="02040503050406030204" pitchFamily="18" charset="0"/>
                              <a:ea typeface="黑体" panose="02010609060101010101" pitchFamily="49" charset="-122"/>
                            </a:rPr>
                            <m:t>𝐓</m:t>
                          </m:r>
                        </m:e>
                        <m:sub>
                          <m:r>
                            <a:rPr lang="en-US" altLang="zh-CN" b="1" i="0">
                              <a:solidFill>
                                <a:srgbClr val="3333CC"/>
                              </a:solidFill>
                              <a:latin typeface="Cambria Math" panose="02040503050406030204" pitchFamily="18" charset="0"/>
                              <a:ea typeface="黑体" panose="02010609060101010101" pitchFamily="49" charset="-122"/>
                            </a:rPr>
                            <m:t>𝐛𝐮𝐢𝐥𝐭</m:t>
                          </m:r>
                        </m:sub>
                      </m:sSub>
                      <m:r>
                        <a:rPr lang="en-US" altLang="zh-CN" b="1" i="0" smtClean="0">
                          <a:solidFill>
                            <a:srgbClr val="3333CC"/>
                          </a:solidFill>
                          <a:latin typeface="Cambria Math" panose="02040503050406030204" pitchFamily="18" charset="0"/>
                          <a:ea typeface="黑体" panose="02010609060101010101" pitchFamily="49" charset="-122"/>
                        </a:rPr>
                        <m:t>−</m:t>
                      </m:r>
                      <m:sSub>
                        <m:sSubPr>
                          <m:ctrlPr>
                            <a:rPr lang="en-US" altLang="zh-CN" b="1" i="1">
                              <a:solidFill>
                                <a:srgbClr val="3333CC"/>
                              </a:solidFill>
                              <a:latin typeface="Cambria Math" panose="02040503050406030204" pitchFamily="18" charset="0"/>
                              <a:ea typeface="黑体" panose="02010609060101010101" pitchFamily="49" charset="-122"/>
                            </a:rPr>
                          </m:ctrlPr>
                        </m:sSubPr>
                        <m:e>
                          <m:r>
                            <a:rPr lang="en-US" altLang="zh-CN" b="1" i="0">
                              <a:solidFill>
                                <a:srgbClr val="3333CC"/>
                              </a:solidFill>
                              <a:latin typeface="Cambria Math" panose="02040503050406030204" pitchFamily="18" charset="0"/>
                              <a:ea typeface="黑体" panose="02010609060101010101" pitchFamily="49" charset="-122"/>
                            </a:rPr>
                            <m:t>𝐓</m:t>
                          </m:r>
                        </m:e>
                        <m:sub>
                          <m:r>
                            <a:rPr lang="en-US" altLang="zh-CN" b="1" i="0" smtClean="0">
                              <a:solidFill>
                                <a:srgbClr val="3333CC"/>
                              </a:solidFill>
                              <a:latin typeface="Cambria Math" panose="02040503050406030204" pitchFamily="18" charset="0"/>
                              <a:ea typeface="黑体" panose="02010609060101010101" pitchFamily="49" charset="-122"/>
                            </a:rPr>
                            <m:t>𝐩𝐚𝐫𝐤</m:t>
                          </m:r>
                        </m:sub>
                      </m:sSub>
                    </m:oMath>
                  </m:oMathPara>
                </a14:m>
                <a:endParaRPr lang="en-US" dirty="0"/>
              </a:p>
            </p:txBody>
          </p:sp>
        </mc:Choice>
        <mc:Fallback xmlns="">
          <p:sp>
            <p:nvSpPr>
              <p:cNvPr id="25" name="矩形 24">
                <a:extLst>
                  <a:ext uri="{FF2B5EF4-FFF2-40B4-BE49-F238E27FC236}">
                    <a16:creationId xmlns:a16="http://schemas.microsoft.com/office/drawing/2014/main" id="{08D5443E-720B-4D9A-A9A0-4CB94BBE4AF2}"/>
                  </a:ext>
                </a:extLst>
              </p:cNvPr>
              <p:cNvSpPr>
                <a:spLocks noRot="1" noChangeAspect="1" noMove="1" noResize="1" noEditPoints="1" noAdjustHandles="1" noChangeArrowheads="1" noChangeShapeType="1" noTextEdit="1"/>
              </p:cNvSpPr>
              <p:nvPr/>
            </p:nvSpPr>
            <p:spPr>
              <a:xfrm>
                <a:off x="661407" y="5852624"/>
                <a:ext cx="3903633" cy="671209"/>
              </a:xfrm>
              <a:prstGeom prst="rect">
                <a:avLst/>
              </a:prstGeom>
              <a:blipFill>
                <a:blip r:embed="rId4"/>
                <a:stretch>
                  <a:fillRect l="-1248" t="-6364" r="-312" b="-6364"/>
                </a:stretch>
              </a:blipFill>
            </p:spPr>
            <p:txBody>
              <a:bodyPr/>
              <a:lstStyle/>
              <a:p>
                <a:r>
                  <a:rPr lang="en-US">
                    <a:noFill/>
                  </a:rPr>
                  <a:t> </a:t>
                </a:r>
              </a:p>
            </p:txBody>
          </p:sp>
        </mc:Fallback>
      </mc:AlternateContent>
      <p:sp>
        <p:nvSpPr>
          <p:cNvPr id="26" name="矩形 25">
            <a:extLst>
              <a:ext uri="{FF2B5EF4-FFF2-40B4-BE49-F238E27FC236}">
                <a16:creationId xmlns:a16="http://schemas.microsoft.com/office/drawing/2014/main" id="{1D7CFD41-CA99-46DD-B337-CCB427FF535C}"/>
              </a:ext>
            </a:extLst>
          </p:cNvPr>
          <p:cNvSpPr/>
          <p:nvPr/>
        </p:nvSpPr>
        <p:spPr>
          <a:xfrm>
            <a:off x="4700491" y="1916832"/>
            <a:ext cx="4409544" cy="393579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1FE73ACD-FEED-499F-8AF1-622BE6810D82}"/>
              </a:ext>
            </a:extLst>
          </p:cNvPr>
          <p:cNvSpPr/>
          <p:nvPr/>
        </p:nvSpPr>
        <p:spPr>
          <a:xfrm>
            <a:off x="7735644" y="3212976"/>
            <a:ext cx="717915" cy="822573"/>
          </a:xfrm>
          <a:prstGeom prst="ellipse">
            <a:avLst/>
          </a:prstGeom>
          <a:noFill/>
          <a:ln>
            <a:solidFill>
              <a:srgbClr val="3333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09131E7B-2724-4850-8896-DB7327131CAC}"/>
              </a:ext>
            </a:extLst>
          </p:cNvPr>
          <p:cNvSpPr/>
          <p:nvPr/>
        </p:nvSpPr>
        <p:spPr>
          <a:xfrm>
            <a:off x="523343" y="2537056"/>
            <a:ext cx="3903633" cy="369332"/>
          </a:xfrm>
          <a:prstGeom prst="rect">
            <a:avLst/>
          </a:prstGeom>
        </p:spPr>
        <p:txBody>
          <a:bodyPr wrap="none">
            <a:spAutoFit/>
          </a:bodyPr>
          <a:lstStyle/>
          <a:p>
            <a:r>
              <a:rPr lang="zh-CN" altLang="en-US" b="1" dirty="0">
                <a:solidFill>
                  <a:srgbClr val="CC3300"/>
                </a:solidFill>
                <a:latin typeface="黑体" panose="02010609060101010101" pitchFamily="49" charset="-122"/>
                <a:ea typeface="黑体" panose="02010609060101010101" pitchFamily="49" charset="-122"/>
              </a:rPr>
              <a:t>以色列对城市绿化做了大量调查研究</a:t>
            </a:r>
            <a:endParaRPr lang="en-US" dirty="0">
              <a:solidFill>
                <a:srgbClr val="CC3300"/>
              </a:solidFill>
              <a:latin typeface="黑体" panose="02010609060101010101" pitchFamily="49" charset="-122"/>
              <a:ea typeface="黑体" panose="02010609060101010101" pitchFamily="49" charset="-122"/>
            </a:endParaRPr>
          </a:p>
        </p:txBody>
      </p:sp>
      <p:sp>
        <p:nvSpPr>
          <p:cNvPr id="31" name="矩形 30">
            <a:extLst>
              <a:ext uri="{FF2B5EF4-FFF2-40B4-BE49-F238E27FC236}">
                <a16:creationId xmlns:a16="http://schemas.microsoft.com/office/drawing/2014/main" id="{5BE8D58F-1169-4549-B854-D0FDED5E7062}"/>
              </a:ext>
            </a:extLst>
          </p:cNvPr>
          <p:cNvSpPr/>
          <p:nvPr/>
        </p:nvSpPr>
        <p:spPr>
          <a:xfrm>
            <a:off x="7309542" y="4366998"/>
            <a:ext cx="1800493" cy="369332"/>
          </a:xfrm>
          <a:prstGeom prst="rect">
            <a:avLst/>
          </a:prstGeom>
        </p:spPr>
        <p:txBody>
          <a:bodyPr wrap="none">
            <a:spAutoFit/>
          </a:bodyPr>
          <a:lstStyle/>
          <a:p>
            <a:r>
              <a:rPr lang="zh-CN" altLang="en-US" b="1" dirty="0">
                <a:solidFill>
                  <a:srgbClr val="CC3300"/>
                </a:solidFill>
                <a:latin typeface="黑体" panose="02010609060101010101" pitchFamily="49" charset="-122"/>
                <a:ea typeface="黑体" panose="02010609060101010101" pitchFamily="49" charset="-122"/>
              </a:rPr>
              <a:t>遮阳和水分蒸散</a:t>
            </a:r>
            <a:endParaRPr lang="en-US" b="1" dirty="0">
              <a:solidFill>
                <a:srgbClr val="CC33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5449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3FFABF3-030B-43C7-A49D-F07EC3186905}"/>
              </a:ext>
            </a:extLst>
          </p:cNvPr>
          <p:cNvSpPr>
            <a:spLocks noGrp="1"/>
          </p:cNvSpPr>
          <p:nvPr>
            <p:ph type="sldNum" sz="quarter" idx="12"/>
          </p:nvPr>
        </p:nvSpPr>
        <p:spPr/>
        <p:txBody>
          <a:bodyPr/>
          <a:lstStyle/>
          <a:p>
            <a:fld id="{8D671B65-C10E-8F4A-8749-824F9A1D4539}" type="slidenum">
              <a:rPr lang="en-US" smtClean="0"/>
              <a:pPr/>
              <a:t>8</a:t>
            </a:fld>
            <a:endParaRPr lang="en-US" dirty="0"/>
          </a:p>
        </p:txBody>
      </p:sp>
      <p:pic>
        <p:nvPicPr>
          <p:cNvPr id="3" name="图片 2" descr="图片包含 地图, 文字&#10;&#10;已生成高可信度的说明">
            <a:extLst>
              <a:ext uri="{FF2B5EF4-FFF2-40B4-BE49-F238E27FC236}">
                <a16:creationId xmlns:a16="http://schemas.microsoft.com/office/drawing/2014/main" id="{32C2E92E-58B7-40BA-8BCF-CAA27CD824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063173"/>
            <a:ext cx="4184308" cy="2220700"/>
          </a:xfrm>
          <a:prstGeom prst="rect">
            <a:avLst/>
          </a:prstGeom>
        </p:spPr>
      </p:pic>
      <p:pic>
        <p:nvPicPr>
          <p:cNvPr id="4" name="图片 3">
            <a:extLst>
              <a:ext uri="{FF2B5EF4-FFF2-40B4-BE49-F238E27FC236}">
                <a16:creationId xmlns:a16="http://schemas.microsoft.com/office/drawing/2014/main" id="{54A3F399-EAF3-4B0C-B97A-DAA2321C49E7}"/>
              </a:ext>
            </a:extLst>
          </p:cNvPr>
          <p:cNvPicPr>
            <a:picLocks noChangeAspect="1"/>
          </p:cNvPicPr>
          <p:nvPr/>
        </p:nvPicPr>
        <p:blipFill rotWithShape="1">
          <a:blip r:embed="rId4"/>
          <a:srcRect l="2015"/>
          <a:stretch/>
        </p:blipFill>
        <p:spPr>
          <a:xfrm>
            <a:off x="7236296" y="4221088"/>
            <a:ext cx="674697" cy="551621"/>
          </a:xfrm>
          <a:prstGeom prst="rect">
            <a:avLst/>
          </a:prstGeom>
        </p:spPr>
      </p:pic>
      <p:pic>
        <p:nvPicPr>
          <p:cNvPr id="5" name="图片 4">
            <a:extLst>
              <a:ext uri="{FF2B5EF4-FFF2-40B4-BE49-F238E27FC236}">
                <a16:creationId xmlns:a16="http://schemas.microsoft.com/office/drawing/2014/main" id="{0A2AC2B0-DAA7-4508-8537-FE9B4497F94B}"/>
              </a:ext>
            </a:extLst>
          </p:cNvPr>
          <p:cNvPicPr>
            <a:picLocks noChangeAspect="1"/>
          </p:cNvPicPr>
          <p:nvPr/>
        </p:nvPicPr>
        <p:blipFill>
          <a:blip r:embed="rId5"/>
          <a:stretch>
            <a:fillRect/>
          </a:stretch>
        </p:blipFill>
        <p:spPr>
          <a:xfrm>
            <a:off x="6208716" y="3377233"/>
            <a:ext cx="822226" cy="661188"/>
          </a:xfrm>
          <a:prstGeom prst="rect">
            <a:avLst/>
          </a:prstGeom>
        </p:spPr>
      </p:pic>
      <p:sp>
        <p:nvSpPr>
          <p:cNvPr id="6" name="矩形 5">
            <a:extLst>
              <a:ext uri="{FF2B5EF4-FFF2-40B4-BE49-F238E27FC236}">
                <a16:creationId xmlns:a16="http://schemas.microsoft.com/office/drawing/2014/main" id="{8A9976C0-11A2-45A6-A4A8-CE4776B8A859}"/>
              </a:ext>
            </a:extLst>
          </p:cNvPr>
          <p:cNvSpPr/>
          <p:nvPr/>
        </p:nvSpPr>
        <p:spPr>
          <a:xfrm>
            <a:off x="251519" y="1450366"/>
            <a:ext cx="8542663" cy="923330"/>
          </a:xfrm>
          <a:prstGeom prst="rect">
            <a:avLst/>
          </a:prstGeom>
        </p:spPr>
        <p:txBody>
          <a:bodyPr wrap="square">
            <a:spAutoFit/>
          </a:bodyPr>
          <a:lstStyle/>
          <a:p>
            <a:pPr>
              <a:lnSpc>
                <a:spcPct val="150000"/>
              </a:lnSpc>
            </a:pPr>
            <a:r>
              <a:rPr lang="zh-CN" altLang="en-US" dirty="0">
                <a:latin typeface="Times  New Roman"/>
                <a:ea typeface="黑体" panose="02010609060101010101" pitchFamily="49" charset="-122"/>
              </a:rPr>
              <a:t>南京大学鼓楼校区，绿化工况</a:t>
            </a:r>
            <a:r>
              <a:rPr lang="en-US" altLang="zh-CN" dirty="0">
                <a:latin typeface="Times  New Roman"/>
                <a:ea typeface="黑体" panose="02010609060101010101" pitchFamily="49" charset="-122"/>
              </a:rPr>
              <a:t>vs.</a:t>
            </a:r>
            <a:r>
              <a:rPr lang="zh-CN" altLang="en-US" dirty="0">
                <a:latin typeface="Times  New Roman"/>
                <a:ea typeface="黑体" panose="02010609060101010101" pitchFamily="49" charset="-122"/>
              </a:rPr>
              <a:t>无绿化工况，</a:t>
            </a:r>
            <a:r>
              <a:rPr lang="zh-CN" altLang="en-US" dirty="0">
                <a:solidFill>
                  <a:srgbClr val="1222F6"/>
                </a:solidFill>
                <a:latin typeface="Times  New Roman"/>
                <a:ea typeface="黑体" panose="02010609060101010101" pitchFamily="49" charset="-122"/>
              </a:rPr>
              <a:t>在</a:t>
            </a:r>
            <a:r>
              <a:rPr lang="en-US" dirty="0">
                <a:solidFill>
                  <a:srgbClr val="1222F6"/>
                </a:solidFill>
                <a:latin typeface="Times  New Roman"/>
                <a:ea typeface="黑体" panose="02010609060101010101" pitchFamily="49" charset="-122"/>
              </a:rPr>
              <a:t>1.5 m</a:t>
            </a:r>
            <a:r>
              <a:rPr lang="zh-CN" altLang="en-US" dirty="0">
                <a:solidFill>
                  <a:srgbClr val="1222F6"/>
                </a:solidFill>
                <a:latin typeface="Times  New Roman"/>
                <a:ea typeface="黑体" panose="02010609060101010101" pitchFamily="49" charset="-122"/>
              </a:rPr>
              <a:t> 高度上，有绿化工况平均温度降低</a:t>
            </a:r>
            <a:r>
              <a:rPr lang="en-US" altLang="zh-CN" dirty="0">
                <a:solidFill>
                  <a:srgbClr val="1222F6"/>
                </a:solidFill>
                <a:latin typeface="Times  New Roman"/>
                <a:ea typeface="黑体" panose="02010609060101010101" pitchFamily="49" charset="-122"/>
              </a:rPr>
              <a:t>0.5</a:t>
            </a:r>
            <a:r>
              <a:rPr lang="zh-CN" altLang="en-US" dirty="0">
                <a:solidFill>
                  <a:srgbClr val="1222F6"/>
                </a:solidFill>
                <a:latin typeface="Times  New Roman"/>
                <a:ea typeface="黑体" panose="02010609060101010101" pitchFamily="49" charset="-122"/>
              </a:rPr>
              <a:t>℃</a:t>
            </a:r>
            <a:r>
              <a:rPr lang="en-US" dirty="0">
                <a:solidFill>
                  <a:srgbClr val="1222F6"/>
                </a:solidFill>
                <a:latin typeface="Times  New Roman"/>
                <a:ea typeface="黑体" panose="02010609060101010101" pitchFamily="49" charset="-122"/>
              </a:rPr>
              <a:t> </a:t>
            </a:r>
            <a:r>
              <a:rPr lang="en-US" dirty="0">
                <a:latin typeface="Times  New Roman"/>
                <a:ea typeface="黑体" panose="02010609060101010101" pitchFamily="49" charset="-122"/>
              </a:rPr>
              <a:t>(33.1 </a:t>
            </a:r>
            <a:r>
              <a:rPr lang="zh-CN" altLang="en-US" dirty="0">
                <a:latin typeface="Times  New Roman"/>
                <a:ea typeface="黑体" panose="02010609060101010101" pitchFamily="49" charset="-122"/>
              </a:rPr>
              <a:t>℃ </a:t>
            </a:r>
            <a:r>
              <a:rPr lang="en-US" dirty="0">
                <a:latin typeface="Times  New Roman"/>
                <a:ea typeface="黑体" panose="02010609060101010101" pitchFamily="49" charset="-122"/>
              </a:rPr>
              <a:t>vs. 33.6</a:t>
            </a:r>
            <a:r>
              <a:rPr lang="zh-CN" altLang="en-US" dirty="0">
                <a:latin typeface="Times  New Roman"/>
                <a:ea typeface="黑体" panose="02010609060101010101" pitchFamily="49" charset="-122"/>
              </a:rPr>
              <a:t>℃</a:t>
            </a:r>
            <a:r>
              <a:rPr lang="en-US" altLang="zh-CN" dirty="0">
                <a:latin typeface="Times  New Roman"/>
                <a:ea typeface="黑体" panose="02010609060101010101" pitchFamily="49" charset="-122"/>
              </a:rPr>
              <a:t>)</a:t>
            </a:r>
            <a:r>
              <a:rPr lang="zh-CN" altLang="en-US" dirty="0">
                <a:latin typeface="Times  New Roman"/>
                <a:ea typeface="黑体" panose="02010609060101010101" pitchFamily="49" charset="-122"/>
              </a:rPr>
              <a:t>，但对近地面风场无明显影响。</a:t>
            </a:r>
            <a:endParaRPr lang="en-US" dirty="0">
              <a:latin typeface="Times  New Roman"/>
              <a:ea typeface="黑体" panose="02010609060101010101" pitchFamily="49" charset="-122"/>
            </a:endParaRPr>
          </a:p>
        </p:txBody>
      </p:sp>
      <p:pic>
        <p:nvPicPr>
          <p:cNvPr id="7" name="图片 6" descr="图片包含 文字&#10;&#10;已生成极高可信度的说明">
            <a:extLst>
              <a:ext uri="{FF2B5EF4-FFF2-40B4-BE49-F238E27FC236}">
                <a16:creationId xmlns:a16="http://schemas.microsoft.com/office/drawing/2014/main" id="{7DED96CD-B623-41E3-B2D1-34AFD38033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6440"/>
          <a:stretch/>
        </p:blipFill>
        <p:spPr>
          <a:xfrm>
            <a:off x="31709" y="2492896"/>
            <a:ext cx="4756315" cy="3044905"/>
          </a:xfrm>
          <a:prstGeom prst="rect">
            <a:avLst/>
          </a:prstGeom>
        </p:spPr>
      </p:pic>
      <p:sp>
        <p:nvSpPr>
          <p:cNvPr id="8" name="矩形 7">
            <a:extLst>
              <a:ext uri="{FF2B5EF4-FFF2-40B4-BE49-F238E27FC236}">
                <a16:creationId xmlns:a16="http://schemas.microsoft.com/office/drawing/2014/main" id="{C1E7A393-0BC1-4444-9950-B5AB0D504D89}"/>
              </a:ext>
            </a:extLst>
          </p:cNvPr>
          <p:cNvSpPr/>
          <p:nvPr/>
        </p:nvSpPr>
        <p:spPr>
          <a:xfrm>
            <a:off x="2771800" y="2847843"/>
            <a:ext cx="1338828" cy="646331"/>
          </a:xfrm>
          <a:prstGeom prst="rect">
            <a:avLst/>
          </a:prstGeom>
        </p:spPr>
        <p:txBody>
          <a:bodyPr wrap="none">
            <a:spAutoFit/>
          </a:bodyPr>
          <a:lstStyle/>
          <a:p>
            <a:r>
              <a:rPr lang="zh-CN" altLang="en-US" b="1" dirty="0">
                <a:solidFill>
                  <a:schemeClr val="bg1"/>
                </a:solidFill>
                <a:latin typeface="黑体" panose="02010609060101010101" pitchFamily="49" charset="-122"/>
                <a:ea typeface="黑体" panose="02010609060101010101" pitchFamily="49" charset="-122"/>
              </a:rPr>
              <a:t>实际工况</a:t>
            </a:r>
            <a:endParaRPr lang="en-US" altLang="zh-CN" b="1" dirty="0">
              <a:solidFill>
                <a:schemeClr val="bg1"/>
              </a:solidFill>
              <a:latin typeface="黑体" panose="02010609060101010101" pitchFamily="49" charset="-122"/>
              <a:ea typeface="黑体" panose="02010609060101010101" pitchFamily="49" charset="-122"/>
            </a:endParaRPr>
          </a:p>
          <a:p>
            <a:r>
              <a:rPr lang="zh-CN" altLang="en-US" b="1" dirty="0">
                <a:solidFill>
                  <a:schemeClr val="bg1"/>
                </a:solidFill>
                <a:latin typeface="黑体" panose="02010609060101010101" pitchFamily="49" charset="-122"/>
                <a:ea typeface="黑体" panose="02010609060101010101" pitchFamily="49" charset="-122"/>
              </a:rPr>
              <a:t>（有绿化）</a:t>
            </a:r>
            <a:endParaRPr lang="en-US" b="1" dirty="0">
              <a:solidFill>
                <a:schemeClr val="bg1"/>
              </a:solidFill>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95A17742-D1BC-4E0D-9511-14269C97B69A}"/>
              </a:ext>
            </a:extLst>
          </p:cNvPr>
          <p:cNvSpPr/>
          <p:nvPr/>
        </p:nvSpPr>
        <p:spPr>
          <a:xfrm>
            <a:off x="2771800" y="4292095"/>
            <a:ext cx="1338828" cy="646331"/>
          </a:xfrm>
          <a:prstGeom prst="rect">
            <a:avLst/>
          </a:prstGeom>
        </p:spPr>
        <p:txBody>
          <a:bodyPr wrap="none">
            <a:spAutoFit/>
          </a:bodyPr>
          <a:lstStyle/>
          <a:p>
            <a:r>
              <a:rPr lang="zh-CN" altLang="en-US" b="1" dirty="0">
                <a:solidFill>
                  <a:schemeClr val="bg1"/>
                </a:solidFill>
                <a:latin typeface="黑体" panose="02010609060101010101" pitchFamily="49" charset="-122"/>
                <a:ea typeface="黑体" panose="02010609060101010101" pitchFamily="49" charset="-122"/>
              </a:rPr>
              <a:t>设计工况</a:t>
            </a:r>
            <a:endParaRPr lang="en-US" altLang="zh-CN" b="1" dirty="0">
              <a:solidFill>
                <a:schemeClr val="bg1"/>
              </a:solidFill>
              <a:latin typeface="黑体" panose="02010609060101010101" pitchFamily="49" charset="-122"/>
              <a:ea typeface="黑体" panose="02010609060101010101" pitchFamily="49" charset="-122"/>
            </a:endParaRPr>
          </a:p>
          <a:p>
            <a:r>
              <a:rPr lang="zh-CN" altLang="en-US" b="1" dirty="0">
                <a:solidFill>
                  <a:schemeClr val="bg1"/>
                </a:solidFill>
                <a:latin typeface="黑体" panose="02010609060101010101" pitchFamily="49" charset="-122"/>
                <a:ea typeface="黑体" panose="02010609060101010101" pitchFamily="49" charset="-122"/>
              </a:rPr>
              <a:t>（无绿化）</a:t>
            </a:r>
            <a:endParaRPr lang="en-US" b="1" dirty="0">
              <a:solidFill>
                <a:schemeClr val="bg1"/>
              </a:solidFill>
              <a:latin typeface="黑体" panose="02010609060101010101" pitchFamily="49" charset="-122"/>
              <a:ea typeface="黑体" panose="02010609060101010101" pitchFamily="49" charset="-122"/>
            </a:endParaRPr>
          </a:p>
        </p:txBody>
      </p:sp>
      <p:sp>
        <p:nvSpPr>
          <p:cNvPr id="11" name="矩形 10">
            <a:extLst>
              <a:ext uri="{FF2B5EF4-FFF2-40B4-BE49-F238E27FC236}">
                <a16:creationId xmlns:a16="http://schemas.microsoft.com/office/drawing/2014/main" id="{25287096-DE5B-4D22-8029-86CE93E16006}"/>
              </a:ext>
            </a:extLst>
          </p:cNvPr>
          <p:cNvSpPr/>
          <p:nvPr/>
        </p:nvSpPr>
        <p:spPr>
          <a:xfrm>
            <a:off x="7086600" y="6110668"/>
            <a:ext cx="1707583" cy="307777"/>
          </a:xfrm>
          <a:prstGeom prst="rect">
            <a:avLst/>
          </a:prstGeom>
        </p:spPr>
        <p:txBody>
          <a:bodyPr wrap="none">
            <a:spAutoFit/>
          </a:bodyPr>
          <a:lstStyle/>
          <a:p>
            <a:r>
              <a:rPr lang="da-DK" sz="1400" dirty="0"/>
              <a:t>Kong, F., et al. (2016)</a:t>
            </a:r>
            <a:endParaRPr lang="en-US" sz="1400" dirty="0"/>
          </a:p>
        </p:txBody>
      </p:sp>
      <p:sp>
        <p:nvSpPr>
          <p:cNvPr id="12" name="矩形 11">
            <a:extLst>
              <a:ext uri="{FF2B5EF4-FFF2-40B4-BE49-F238E27FC236}">
                <a16:creationId xmlns:a16="http://schemas.microsoft.com/office/drawing/2014/main" id="{C98AE6C6-07C3-4A9C-9548-F784F0116E19}"/>
              </a:ext>
            </a:extLst>
          </p:cNvPr>
          <p:cNvSpPr/>
          <p:nvPr/>
        </p:nvSpPr>
        <p:spPr>
          <a:xfrm>
            <a:off x="2195006" y="5661248"/>
            <a:ext cx="5186035" cy="400110"/>
          </a:xfrm>
          <a:prstGeom prst="rect">
            <a:avLst/>
          </a:prstGeom>
        </p:spPr>
        <p:txBody>
          <a:bodyPr wrap="none">
            <a:spAutoFit/>
          </a:bodyPr>
          <a:lstStyle/>
          <a:p>
            <a:r>
              <a:rPr lang="zh-CN" altLang="en-US" sz="2000" dirty="0">
                <a:solidFill>
                  <a:srgbClr val="3333CC"/>
                </a:solidFill>
                <a:latin typeface="黑体" panose="02010609060101010101" pitchFamily="49" charset="-122"/>
                <a:ea typeface="黑体" panose="02010609060101010101" pitchFamily="49" charset="-122"/>
              </a:rPr>
              <a:t>绿化工况</a:t>
            </a:r>
            <a:r>
              <a:rPr lang="en-US" altLang="zh-CN" sz="2000" dirty="0">
                <a:solidFill>
                  <a:srgbClr val="3333CC"/>
                </a:solidFill>
                <a:latin typeface="黑体" panose="02010609060101010101" pitchFamily="49" charset="-122"/>
                <a:ea typeface="黑体" panose="02010609060101010101" pitchFamily="49" charset="-122"/>
              </a:rPr>
              <a:t>vs.</a:t>
            </a:r>
            <a:r>
              <a:rPr lang="zh-CN" altLang="en-US" sz="2000" dirty="0">
                <a:solidFill>
                  <a:srgbClr val="3333CC"/>
                </a:solidFill>
                <a:latin typeface="黑体" panose="02010609060101010101" pitchFamily="49" charset="-122"/>
                <a:ea typeface="黑体" panose="02010609060101010101" pitchFamily="49" charset="-122"/>
              </a:rPr>
              <a:t>无绿化工况垂直高度上温度分布</a:t>
            </a:r>
            <a:endParaRPr lang="en-US" altLang="zh-CN" sz="2000" dirty="0">
              <a:solidFill>
                <a:srgbClr val="3333CC"/>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B2E2CB40-23F7-4475-B4B2-4A7E37F96FE6}"/>
              </a:ext>
            </a:extLst>
          </p:cNvPr>
          <p:cNvSpPr/>
          <p:nvPr/>
        </p:nvSpPr>
        <p:spPr>
          <a:xfrm>
            <a:off x="251520" y="116632"/>
            <a:ext cx="6857968"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绿化与城市微气候</a:t>
            </a:r>
            <a:r>
              <a:rPr lang="zh-CN" altLang="en-US"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（建筑环境）</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4" name="標題 1">
            <a:extLst>
              <a:ext uri="{FF2B5EF4-FFF2-40B4-BE49-F238E27FC236}">
                <a16:creationId xmlns:a16="http://schemas.microsoft.com/office/drawing/2014/main" id="{A1F73460-64D5-4016-99AF-1B6601F0943F}"/>
              </a:ext>
            </a:extLst>
          </p:cNvPr>
          <p:cNvSpPr txBox="1"/>
          <p:nvPr/>
        </p:nvSpPr>
        <p:spPr bwMode="auto">
          <a:xfrm>
            <a:off x="251520" y="801456"/>
            <a:ext cx="8280920" cy="976249"/>
          </a:xfrm>
          <a:prstGeom prst="rect">
            <a:avLst/>
          </a:prstGeom>
          <a:noFill/>
          <a:ln w="9525">
            <a:noFill/>
            <a:miter lim="800000"/>
          </a:ln>
        </p:spPr>
        <p:txBody>
          <a:bodyPr vert="horz" wrap="square" lIns="91440" tIns="45720" rIns="91440" bIns="45720" numCol="1" anchor="ctr" anchorCtr="0" compatLnSpc="1"/>
          <a:lstStyle/>
          <a:p>
            <a:pPr eaLnBrk="0" hangingPunct="0">
              <a:defRPr/>
            </a:pPr>
            <a:r>
              <a:rPr lang="zh-CN" altLang="en-US" sz="2200" b="1" dirty="0">
                <a:solidFill>
                  <a:srgbClr val="3333CC"/>
                </a:solidFill>
                <a:latin typeface="Times  New Roman"/>
                <a:ea typeface="黑体" panose="02010609060101010101" pitchFamily="49" charset="-122"/>
                <a:cs typeface="+mj-cs"/>
              </a:rPr>
              <a:t>绿化措施对微环境的影响</a:t>
            </a:r>
            <a:endParaRPr lang="zh-TW" altLang="en-US" sz="2200" b="1" dirty="0">
              <a:solidFill>
                <a:srgbClr val="3333CC"/>
              </a:solidFill>
              <a:latin typeface="Times  New Roman"/>
              <a:ea typeface="黑体" panose="02010609060101010101" pitchFamily="49" charset="-122"/>
              <a:cs typeface="+mj-cs"/>
            </a:endParaRPr>
          </a:p>
        </p:txBody>
      </p:sp>
    </p:spTree>
    <p:extLst>
      <p:ext uri="{BB962C8B-B14F-4D97-AF65-F5344CB8AC3E}">
        <p14:creationId xmlns:p14="http://schemas.microsoft.com/office/powerpoint/2010/main" val="426492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5ADE5E7-9153-40B3-B987-2F68A64B5314}"/>
              </a:ext>
            </a:extLst>
          </p:cNvPr>
          <p:cNvSpPr>
            <a:spLocks noGrp="1"/>
          </p:cNvSpPr>
          <p:nvPr>
            <p:ph type="sldNum" sz="quarter" idx="12"/>
          </p:nvPr>
        </p:nvSpPr>
        <p:spPr/>
        <p:txBody>
          <a:bodyPr/>
          <a:lstStyle/>
          <a:p>
            <a:fld id="{8D671B65-C10E-8F4A-8749-824F9A1D4539}" type="slidenum">
              <a:rPr lang="en-US" smtClean="0"/>
              <a:pPr/>
              <a:t>9</a:t>
            </a:fld>
            <a:endParaRPr lang="en-US" dirty="0"/>
          </a:p>
        </p:txBody>
      </p:sp>
      <p:sp>
        <p:nvSpPr>
          <p:cNvPr id="4" name="内容占位符 2">
            <a:extLst>
              <a:ext uri="{FF2B5EF4-FFF2-40B4-BE49-F238E27FC236}">
                <a16:creationId xmlns:a16="http://schemas.microsoft.com/office/drawing/2014/main" id="{1421356E-98BD-4368-A4B2-7C02B8969789}"/>
              </a:ext>
            </a:extLst>
          </p:cNvPr>
          <p:cNvSpPr txBox="1">
            <a:spLocks/>
          </p:cNvSpPr>
          <p:nvPr/>
        </p:nvSpPr>
        <p:spPr>
          <a:xfrm>
            <a:off x="611560" y="1772816"/>
            <a:ext cx="7954829" cy="435457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 typeface="Wingdings" panose="05000000000000000000" pitchFamily="2" charset="2"/>
              <a:buChar char="q"/>
            </a:pPr>
            <a:r>
              <a:rPr lang="zh-CN" altLang="en-US" sz="2000" b="1" dirty="0">
                <a:solidFill>
                  <a:srgbClr val="3333CC"/>
                </a:solidFill>
                <a:latin typeface="黑体" panose="02010609060101010101" pitchFamily="49" charset="-122"/>
                <a:ea typeface="黑体" panose="02010609060101010101" pitchFamily="49" charset="-122"/>
              </a:rPr>
              <a:t>城市</a:t>
            </a:r>
            <a:r>
              <a:rPr lang="zh-CN" altLang="en-US" sz="2000" dirty="0">
                <a:latin typeface="黑体" panose="02010609060101010101" pitchFamily="49" charset="-122"/>
                <a:ea typeface="黑体" panose="02010609060101010101" pitchFamily="49" charset="-122"/>
              </a:rPr>
              <a:t>作为人类经济和社会活动最集中的场所，是一类典型的</a:t>
            </a:r>
            <a:r>
              <a:rPr lang="zh-CN" altLang="en-US" sz="2000" b="1" dirty="0">
                <a:solidFill>
                  <a:srgbClr val="3333CC"/>
                </a:solidFill>
                <a:latin typeface="黑体" panose="02010609060101010101" pitchFamily="49" charset="-122"/>
                <a:ea typeface="黑体" panose="02010609060101010101" pitchFamily="49" charset="-122"/>
              </a:rPr>
              <a:t>社会</a:t>
            </a:r>
            <a:r>
              <a:rPr lang="en-US" altLang="zh-CN" sz="2000" b="1" dirty="0">
                <a:solidFill>
                  <a:srgbClr val="3333CC"/>
                </a:solidFill>
                <a:latin typeface="黑体" panose="02010609060101010101" pitchFamily="49" charset="-122"/>
                <a:ea typeface="黑体" panose="02010609060101010101" pitchFamily="49" charset="-122"/>
              </a:rPr>
              <a:t>-</a:t>
            </a:r>
            <a:r>
              <a:rPr lang="zh-CN" altLang="en-US" sz="2000" b="1" dirty="0">
                <a:solidFill>
                  <a:srgbClr val="3333CC"/>
                </a:solidFill>
                <a:latin typeface="黑体" panose="02010609060101010101" pitchFamily="49" charset="-122"/>
                <a:ea typeface="黑体" panose="02010609060101010101" pitchFamily="49" charset="-122"/>
              </a:rPr>
              <a:t>经济</a:t>
            </a:r>
            <a:r>
              <a:rPr lang="en-US" altLang="zh-CN" sz="2000" b="1" dirty="0">
                <a:solidFill>
                  <a:srgbClr val="3333CC"/>
                </a:solidFill>
                <a:latin typeface="黑体" panose="02010609060101010101" pitchFamily="49" charset="-122"/>
                <a:ea typeface="黑体" panose="02010609060101010101" pitchFamily="49" charset="-122"/>
              </a:rPr>
              <a:t>-</a:t>
            </a:r>
            <a:r>
              <a:rPr lang="zh-CN" altLang="en-US" sz="2000" b="1" dirty="0">
                <a:solidFill>
                  <a:srgbClr val="3333CC"/>
                </a:solidFill>
                <a:latin typeface="黑体" panose="02010609060101010101" pitchFamily="49" charset="-122"/>
                <a:ea typeface="黑体" panose="02010609060101010101" pitchFamily="49" charset="-122"/>
              </a:rPr>
              <a:t>自然复合生态系统</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lnSpc>
                <a:spcPct val="120000"/>
              </a:lnSpc>
              <a:buFont typeface="Wingdings" panose="05000000000000000000" pitchFamily="2" charset="2"/>
              <a:buChar char="q"/>
            </a:pPr>
            <a:r>
              <a:rPr lang="zh-CN" altLang="en-US" sz="2000" b="1" dirty="0">
                <a:solidFill>
                  <a:srgbClr val="3333CC"/>
                </a:solidFill>
                <a:latin typeface="黑体" panose="02010609060101010101" pitchFamily="49" charset="-122"/>
                <a:ea typeface="黑体" panose="02010609060101010101" pitchFamily="49" charset="-122"/>
              </a:rPr>
              <a:t>城市绿地</a:t>
            </a:r>
            <a:r>
              <a:rPr lang="zh-CN" altLang="en-US" sz="2000" dirty="0">
                <a:latin typeface="黑体" panose="02010609060101010101" pitchFamily="49" charset="-122"/>
                <a:ea typeface="黑体" panose="02010609060101010101" pitchFamily="49" charset="-122"/>
              </a:rPr>
              <a:t>在一定的时空范围内为人类社会提供的产出构成</a:t>
            </a:r>
            <a:r>
              <a:rPr lang="zh-CN" altLang="en-US" sz="2000" b="1" dirty="0">
                <a:solidFill>
                  <a:srgbClr val="3333CC"/>
                </a:solidFill>
                <a:latin typeface="黑体" panose="02010609060101010101" pitchFamily="49" charset="-122"/>
                <a:ea typeface="黑体" panose="02010609060101010101" pitchFamily="49" charset="-122"/>
              </a:rPr>
              <a:t>生态服务功效</a:t>
            </a:r>
            <a:r>
              <a:rPr lang="zh-CN" altLang="en-US" sz="2000" dirty="0">
                <a:latin typeface="黑体" panose="02010609060101010101" pitchFamily="49" charset="-122"/>
                <a:ea typeface="黑体" panose="02010609060101010101" pitchFamily="49" charset="-122"/>
                <a:cs typeface="Times New Roman" panose="02020603050405020304" pitchFamily="18" charset="0"/>
              </a:rPr>
              <a:t>。</a:t>
            </a:r>
            <a:r>
              <a:rPr lang="en-US" altLang="zh-CN" sz="2000" dirty="0">
                <a:latin typeface="黑体" panose="02010609060101010101" pitchFamily="49" charset="-122"/>
                <a:ea typeface="黑体" panose="02010609060101010101" pitchFamily="49" charset="-122"/>
                <a:cs typeface="Times New Roman" panose="02020603050405020304" pitchFamily="18" charset="0"/>
              </a:rPr>
              <a:t> </a:t>
            </a:r>
          </a:p>
          <a:p>
            <a:pPr>
              <a:lnSpc>
                <a:spcPct val="120000"/>
              </a:lnSpc>
              <a:buFont typeface="Wingdings" panose="05000000000000000000" pitchFamily="2" charset="2"/>
              <a:buChar char="q"/>
            </a:pPr>
            <a:r>
              <a:rPr lang="zh-CN" altLang="en-US" sz="2000" dirty="0">
                <a:latin typeface="黑体" panose="02010609060101010101" pitchFamily="49" charset="-122"/>
                <a:ea typeface="黑体" panose="02010609060101010101" pitchFamily="49" charset="-122"/>
              </a:rPr>
              <a:t>生态系统服务：可概括为供给服务、 </a:t>
            </a:r>
            <a:r>
              <a:rPr lang="zh-CN" altLang="en-US" sz="2000" b="1" dirty="0">
                <a:solidFill>
                  <a:srgbClr val="3333CC"/>
                </a:solidFill>
                <a:latin typeface="黑体" panose="02010609060101010101" pitchFamily="49" charset="-122"/>
                <a:ea typeface="黑体" panose="02010609060101010101" pitchFamily="49" charset="-122"/>
              </a:rPr>
              <a:t>调节服务</a:t>
            </a:r>
            <a:r>
              <a:rPr lang="zh-CN" altLang="en-US" sz="2000" dirty="0">
                <a:latin typeface="黑体" panose="02010609060101010101" pitchFamily="49" charset="-122"/>
                <a:ea typeface="黑体" panose="02010609060101010101" pitchFamily="49" charset="-122"/>
              </a:rPr>
              <a:t>、 支持服务、 文化服务。</a:t>
            </a:r>
            <a:endParaRPr lang="en-US" altLang="zh-CN" sz="2000" dirty="0">
              <a:latin typeface="黑体" panose="02010609060101010101" pitchFamily="49" charset="-122"/>
              <a:ea typeface="黑体" panose="02010609060101010101" pitchFamily="49" charset="-122"/>
            </a:endParaRPr>
          </a:p>
          <a:p>
            <a:pPr>
              <a:lnSpc>
                <a:spcPct val="120000"/>
              </a:lnSpc>
              <a:buFont typeface="Wingdings" panose="05000000000000000000" pitchFamily="2" charset="2"/>
              <a:buChar char="q"/>
            </a:pPr>
            <a:r>
              <a:rPr lang="zh-CN" altLang="en-US" sz="2000" dirty="0">
                <a:latin typeface="黑体" panose="02010609060101010101" pitchFamily="49" charset="-122"/>
                <a:ea typeface="黑体" panose="02010609060101010101" pitchFamily="49" charset="-122"/>
              </a:rPr>
              <a:t>城市生态基础设施 ：传统的城市绿地系统的概念</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能提供上述生态服务的城市林业及农业系统、 自然保护地系统。</a:t>
            </a:r>
            <a:endParaRPr lang="en-US" altLang="zh-CN" sz="2000" dirty="0">
              <a:latin typeface="黑体" panose="02010609060101010101" pitchFamily="49" charset="-122"/>
              <a:ea typeface="黑体" panose="02010609060101010101" pitchFamily="49" charset="-122"/>
            </a:endParaRPr>
          </a:p>
          <a:p>
            <a:pPr>
              <a:lnSpc>
                <a:spcPct val="120000"/>
              </a:lnSpc>
              <a:buFont typeface="Wingdings" panose="05000000000000000000" pitchFamily="2" charset="2"/>
              <a:buChar char="q"/>
            </a:pPr>
            <a:r>
              <a:rPr lang="zh-CN" altLang="en-US" sz="2000" dirty="0">
                <a:latin typeface="黑体" panose="02010609060101010101" pitchFamily="49" charset="-122"/>
                <a:ea typeface="黑体" panose="02010609060101010101" pitchFamily="49" charset="-122"/>
              </a:rPr>
              <a:t>我国</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学者于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2002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年引入</a:t>
            </a:r>
            <a:r>
              <a:rPr lang="zh-CN" altLang="en-US" sz="2000" dirty="0">
                <a:latin typeface="黑体" panose="02010609060101010101" pitchFamily="49" charset="-122"/>
                <a:ea typeface="黑体" panose="02010609060101010101" pitchFamily="49" charset="-122"/>
              </a:rPr>
              <a:t>了“</a:t>
            </a:r>
            <a:r>
              <a:rPr lang="zh-CN" altLang="en-US" sz="2000" b="1" dirty="0">
                <a:solidFill>
                  <a:srgbClr val="3333CC"/>
                </a:solidFill>
                <a:latin typeface="黑体" panose="02010609060101010101" pitchFamily="49" charset="-122"/>
                <a:ea typeface="黑体" panose="02010609060101010101" pitchFamily="49" charset="-122"/>
              </a:rPr>
              <a:t>生态基础设施</a:t>
            </a:r>
            <a:r>
              <a:rPr lang="zh-CN" altLang="en-US" sz="2000" dirty="0">
                <a:latin typeface="黑体" panose="02010609060101010101" pitchFamily="49" charset="-122"/>
                <a:ea typeface="黑体" panose="02010609060101010101" pitchFamily="49" charset="-122"/>
              </a:rPr>
              <a:t>” 概念并将其应用于城市规划工作中</a:t>
            </a:r>
            <a:r>
              <a:rPr lang="zh-CN" altLang="en-US" sz="2000" dirty="0">
                <a:latin typeface="黑体" panose="02010609060101010101" pitchFamily="49" charset="-122"/>
                <a:ea typeface="黑体" panose="02010609060101010101" pitchFamily="49" charset="-122"/>
                <a:cs typeface="Times New Roman" panose="02020603050405020304" pitchFamily="18" charset="0"/>
              </a:rPr>
              <a:t>。</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lnSpc>
                <a:spcPct val="120000"/>
              </a:lnSpc>
              <a:buFont typeface="Wingdings" panose="05000000000000000000" pitchFamily="2" charset="2"/>
              <a:buChar char="q"/>
            </a:pPr>
            <a:r>
              <a:rPr lang="zh-CN" altLang="en-US" sz="2000" dirty="0">
                <a:latin typeface="黑体" panose="02010609060101010101" pitchFamily="49" charset="-122"/>
                <a:ea typeface="黑体" panose="02010609060101010101" pitchFamily="49" charset="-122"/>
              </a:rPr>
              <a:t>无生命的“灰色基础设施” </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有生命的“绿色基础设施”有机整合</a:t>
            </a:r>
            <a:r>
              <a:rPr lang="en-US" altLang="zh-CN" sz="2000" dirty="0">
                <a:latin typeface="黑体" panose="02010609060101010101" pitchFamily="49" charset="-122"/>
                <a:ea typeface="黑体" panose="02010609060101010101" pitchFamily="49" charset="-122"/>
                <a:sym typeface="Wingdings" panose="05000000000000000000" pitchFamily="2" charset="2"/>
              </a:rPr>
              <a:t></a:t>
            </a:r>
            <a:r>
              <a:rPr lang="zh-CN" altLang="en-US" sz="2000" dirty="0">
                <a:latin typeface="黑体" panose="02010609060101010101" pitchFamily="49" charset="-122"/>
                <a:ea typeface="黑体" panose="02010609060101010101" pitchFamily="49" charset="-122"/>
              </a:rPr>
              <a:t> </a:t>
            </a:r>
            <a:r>
              <a:rPr lang="zh-CN" altLang="en-US" sz="2000" b="1" dirty="0">
                <a:solidFill>
                  <a:srgbClr val="3333CC"/>
                </a:solidFill>
                <a:latin typeface="黑体" panose="02010609060101010101" pitchFamily="49" charset="-122"/>
                <a:ea typeface="黑体" panose="02010609060101010101" pitchFamily="49" charset="-122"/>
                <a:sym typeface="Wingdings" panose="05000000000000000000" pitchFamily="2" charset="2"/>
              </a:rPr>
              <a:t>城市可持续发展</a:t>
            </a:r>
            <a:r>
              <a:rPr lang="zh-CN" altLang="en-US" sz="2000" dirty="0">
                <a:latin typeface="黑体" panose="02010609060101010101" pitchFamily="49" charset="-122"/>
                <a:ea typeface="黑体" panose="02010609060101010101" pitchFamily="49" charset="-122"/>
                <a:sym typeface="Wingdings" panose="05000000000000000000" pitchFamily="2" charset="2"/>
              </a:rPr>
              <a:t>重要基础</a:t>
            </a:r>
            <a:endParaRPr lang="en-US" sz="20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E4D90E81-2695-4115-B429-750FD16146B2}"/>
              </a:ext>
            </a:extLst>
          </p:cNvPr>
          <p:cNvSpPr/>
          <p:nvPr/>
        </p:nvSpPr>
        <p:spPr>
          <a:xfrm>
            <a:off x="251520" y="116632"/>
            <a:ext cx="6857968" cy="6524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nSpc>
                <a:spcPct val="130000"/>
              </a:lnSpc>
            </a:pPr>
            <a:r>
              <a:rPr lang="zh-CN" altLang="en-US"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研究背景</a:t>
            </a:r>
            <a:r>
              <a:rPr lang="en-US" altLang="zh-CN"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r>
              <a:rPr lang="zh-CN" altLang="en-US" sz="28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绿化的生态系统服务</a:t>
            </a:r>
            <a:r>
              <a:rPr lang="zh-CN" altLang="en-US" sz="2800" b="1" dirty="0">
                <a:solidFill>
                  <a:schemeClr val="bg1">
                    <a:lumMod val="8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（生态学）</a:t>
            </a:r>
            <a:endParaRPr lang="en-US" altLang="zh-CN" sz="2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7" name="标题 1">
            <a:extLst>
              <a:ext uri="{FF2B5EF4-FFF2-40B4-BE49-F238E27FC236}">
                <a16:creationId xmlns:a16="http://schemas.microsoft.com/office/drawing/2014/main" id="{B9E6C09F-F1CF-4A25-A37C-E5794DB4CAC6}"/>
              </a:ext>
            </a:extLst>
          </p:cNvPr>
          <p:cNvSpPr txBox="1">
            <a:spLocks/>
          </p:cNvSpPr>
          <p:nvPr/>
        </p:nvSpPr>
        <p:spPr>
          <a:xfrm>
            <a:off x="467544" y="1083384"/>
            <a:ext cx="6987119" cy="658796"/>
          </a:xfrm>
          <a:prstGeom prst="rect">
            <a:avLst/>
          </a:prstGeom>
        </p:spPr>
        <p:txBody>
          <a:bodyPr vert="horz" lIns="91440" tIns="45720" rIns="91440" bIns="45720" rtlCol="0" anchor="ctr">
            <a:normAutofit/>
          </a:bodyPr>
          <a:lstStyle>
            <a:defPPr>
              <a:defRPr lang="zh-CN"/>
            </a:defPPr>
            <a:lvl1pPr>
              <a:lnSpc>
                <a:spcPct val="120000"/>
              </a:lnSpc>
              <a:spcBef>
                <a:spcPct val="0"/>
              </a:spcBef>
              <a:buNone/>
              <a:defRPr sz="2400" b="1">
                <a:solidFill>
                  <a:srgbClr val="3333CC"/>
                </a:solidFill>
                <a:latin typeface="黑体" panose="02010609060101010101" pitchFamily="49" charset="-122"/>
                <a:ea typeface="黑体" panose="02010609060101010101" pitchFamily="49" charset="-122"/>
                <a:cs typeface="+mj-cs"/>
              </a:defRPr>
            </a:lvl1pPr>
          </a:lstStyle>
          <a:p>
            <a:r>
              <a:rPr lang="zh-CN" altLang="en-US" dirty="0"/>
              <a:t>城市绿地的生态服务功能 </a:t>
            </a:r>
            <a:r>
              <a:rPr lang="en-US" altLang="zh-CN" dirty="0">
                <a:latin typeface="+mn-lt"/>
              </a:rPr>
              <a:t>Ecosystem services </a:t>
            </a:r>
            <a:endParaRPr lang="zh-CN" altLang="en-US" dirty="0">
              <a:latin typeface="+mn-lt"/>
            </a:endParaRPr>
          </a:p>
        </p:txBody>
      </p:sp>
    </p:spTree>
    <p:extLst>
      <p:ext uri="{BB962C8B-B14F-4D97-AF65-F5344CB8AC3E}">
        <p14:creationId xmlns:p14="http://schemas.microsoft.com/office/powerpoint/2010/main" val="22590909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5828</TotalTime>
  <Words>4030</Words>
  <Application>Microsoft Office PowerPoint</Application>
  <PresentationFormat>全屏显示(4:3)</PresentationFormat>
  <Paragraphs>425</Paragraphs>
  <Slides>47</Slides>
  <Notes>1</Notes>
  <HiddenSlides>1</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新細明體</vt:lpstr>
      <vt:lpstr>Times  New Roman</vt:lpstr>
      <vt:lpstr>华文楷体</vt:lpstr>
      <vt:lpstr>华文细黑</vt:lpstr>
      <vt:lpstr>宋体</vt:lpstr>
      <vt:lpstr>微软雅黑</vt:lpstr>
      <vt:lpstr>微软雅黑 Light</vt:lpstr>
      <vt:lpstr>方正姚体</vt:lpstr>
      <vt:lpstr>DengXian</vt:lpstr>
      <vt:lpstr>黑体</vt:lpstr>
      <vt:lpstr>Agency FB</vt:lpstr>
      <vt:lpstr>Arial</vt:lpstr>
      <vt:lpstr>Bell MT</vt:lpstr>
      <vt:lpstr>Calibri</vt:lpstr>
      <vt:lpstr>Cambria Math</vt:lpstr>
      <vt:lpstr>Century Gothic</vt:lpstr>
      <vt:lpstr>Segoe UI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谢谢各位专家！敬请指导！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北京农村地区空气源热泵供暖 项目汇报</dc:title>
  <dc:creator>Administrator</dc:creator>
  <cp:lastModifiedBy>Zeng Fanxing</cp:lastModifiedBy>
  <cp:revision>598</cp:revision>
  <dcterms:created xsi:type="dcterms:W3CDTF">2017-05-31T00:09:07Z</dcterms:created>
  <dcterms:modified xsi:type="dcterms:W3CDTF">2018-05-09T06:10:33Z</dcterms:modified>
</cp:coreProperties>
</file>